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1" r:id="rId1"/>
  </p:sldMasterIdLst>
  <p:notesMasterIdLst>
    <p:notesMasterId r:id="rId31"/>
  </p:notesMasterIdLst>
  <p:handoutMasterIdLst>
    <p:handoutMasterId r:id="rId32"/>
  </p:handoutMasterIdLst>
  <p:sldIdLst>
    <p:sldId id="256" r:id="rId2"/>
    <p:sldId id="257" r:id="rId3"/>
    <p:sldId id="268" r:id="rId4"/>
    <p:sldId id="263" r:id="rId5"/>
    <p:sldId id="281" r:id="rId6"/>
    <p:sldId id="284" r:id="rId7"/>
    <p:sldId id="288" r:id="rId8"/>
    <p:sldId id="267" r:id="rId9"/>
    <p:sldId id="258" r:id="rId10"/>
    <p:sldId id="271" r:id="rId11"/>
    <p:sldId id="282" r:id="rId12"/>
    <p:sldId id="285" r:id="rId13"/>
    <p:sldId id="264" r:id="rId14"/>
    <p:sldId id="259" r:id="rId15"/>
    <p:sldId id="260" r:id="rId16"/>
    <p:sldId id="261" r:id="rId17"/>
    <p:sldId id="283" r:id="rId18"/>
    <p:sldId id="265" r:id="rId19"/>
    <p:sldId id="286" r:id="rId20"/>
    <p:sldId id="269" r:id="rId21"/>
    <p:sldId id="277" r:id="rId22"/>
    <p:sldId id="279" r:id="rId23"/>
    <p:sldId id="280" r:id="rId24"/>
    <p:sldId id="272" r:id="rId25"/>
    <p:sldId id="266" r:id="rId26"/>
    <p:sldId id="275" r:id="rId27"/>
    <p:sldId id="276" r:id="rId28"/>
    <p:sldId id="270" r:id="rId29"/>
    <p:sldId id="287"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825" autoAdjust="0"/>
    <p:restoredTop sz="94660"/>
  </p:normalViewPr>
  <p:slideViewPr>
    <p:cSldViewPr snapToObjects="1">
      <p:cViewPr varScale="1">
        <p:scale>
          <a:sx n="92" d="100"/>
          <a:sy n="92" d="100"/>
        </p:scale>
        <p:origin x="-9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6F16AA-3B2C-4DC9-84C7-DEED251E8160}" type="datetimeFigureOut">
              <a:rPr lang="en-US"/>
              <a:pPr>
                <a:defRPr/>
              </a:pPr>
              <a:t>8/13/13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BB648FB-BD9E-4252-BA2B-615B46C1527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6890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2F000-0061-40AF-94A8-C9C6722A0E7B}" type="datetimeFigureOut">
              <a:rPr lang="en-US" smtClean="0"/>
              <a:pPr/>
              <a:t>8/13/13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9F379-4ADA-4EBB-BACC-BD6CFE46639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95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79F379-4ADA-4EBB-BACC-BD6CFE466392}"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7"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pPr>
              <a:defRPr/>
            </a:pPr>
            <a:fld id="{0FD0AA88-4650-4135-A333-D05022CA01B4}" type="datetimeFigureOut">
              <a:rPr lang="en-US"/>
              <a:pPr>
                <a:defRPr/>
              </a:pPr>
              <a:t>8/13/13</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A2EC1E6-2D49-43D9-BFE5-89AEB93A1BA4}" type="datetimeFigureOut">
              <a:rPr lang="en-US"/>
              <a:pPr>
                <a:defRPr/>
              </a:pPr>
              <a:t>8/13/13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1CBDC3E-1BEB-4E28-9171-F77AB5B6A4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16F7717-6219-4DE9-A476-6A44E2E393E2}" type="datetimeFigureOut">
              <a:rPr lang="en-US"/>
              <a:pPr>
                <a:defRPr/>
              </a:pPr>
              <a:t>8/13/13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9106C0-84F6-4B4A-8A24-ADC1ABACA4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DAA3E95-9851-4F5C-A92D-643674CCCBCC}" type="datetimeFigureOut">
              <a:rPr lang="en-US"/>
              <a:pPr>
                <a:defRPr/>
              </a:pPr>
              <a:t>8/13/13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EB6040-1C00-4846-9EA6-AAEBD8E92B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5CB9886-B5FE-4AEC-9807-9AACD8ED067B}" type="datetimeFigureOut">
              <a:rPr lang="en-US"/>
              <a:pPr>
                <a:defRPr/>
              </a:pPr>
              <a:t>8/13/13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706B18-2512-4B00-B36F-9B1C1AAE37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352839-5A9E-4BD7-926C-07028DBEEF5D}" type="datetimeFigureOut">
              <a:rPr lang="en-US"/>
              <a:pPr>
                <a:defRPr/>
              </a:pPr>
              <a:t>8/13/13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A553AD-DB6B-4C70-A538-E2C1BDFDA5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9702C5F5-0D23-4BFE-A43A-61A48A60BF40}" type="datetimeFigureOut">
              <a:rPr lang="en-US"/>
              <a:pPr>
                <a:defRPr/>
              </a:pPr>
              <a:t>8/13/13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B5B9EB-3F8E-4BF3-A28A-B042D17E46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9"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3C2773AC-D132-4252-B0DA-8D0C0F0F5DC3}" type="datetimeFigureOut">
              <a:rPr lang="en-US"/>
              <a:pPr>
                <a:defRPr/>
              </a:pPr>
              <a:t>8/13/13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C571E85-736A-4E77-98B2-7DD9381F9E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5"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428486C0-E96D-4EFC-B876-F1ED2B6417D2}" type="datetimeFigureOut">
              <a:rPr lang="en-US"/>
              <a:pPr>
                <a:defRPr/>
              </a:pPr>
              <a:t>8/13/13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0C33BBF-DDF4-4C22-B93F-37651E3A6A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2" name="Picture 4"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6284B847-21E6-4277-82BD-5032A078E5AC}" type="datetimeFigureOut">
              <a:rPr lang="en-US"/>
              <a:pPr>
                <a:defRPr/>
              </a:pPr>
              <a:t>8/13/13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9B9C3D0-495C-4739-95E7-CC7567BD1E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CCA751C-3284-485B-9DD2-FF26AE3E04D9}" type="datetimeFigureOut">
              <a:rPr lang="en-US"/>
              <a:pPr>
                <a:defRPr/>
              </a:pPr>
              <a:t>8/13/13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9D7254-28A6-420D-B991-24A2B893CD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7DCF712-EBDE-4766-AC9A-7AC0D59075AB}" type="datetimeFigureOut">
              <a:rPr lang="en-US"/>
              <a:pPr>
                <a:defRPr/>
              </a:pPr>
              <a:t>8/13/13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9FAE8B5-0D03-45CE-9E55-7F87F035C2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1">
                    <a:lumMod val="50000"/>
                    <a:lumOff val="50000"/>
                  </a:schemeClr>
                </a:solidFill>
                <a:latin typeface="+mn-lt"/>
              </a:defRPr>
            </a:lvl1pPr>
          </a:lstStyle>
          <a:p>
            <a:pPr>
              <a:defRPr/>
            </a:pPr>
            <a:fld id="{0AA0FCF5-E7DC-4648-9717-22C95C1811A3}" type="datetimeFigureOut">
              <a:rPr lang="en-US"/>
              <a:pPr>
                <a:defRPr/>
              </a:pPr>
              <a:t>8/13/13</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7F4F6381-4DA3-45E3-8F76-A34546173FC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fontAlgn="base">
        <a:lnSpc>
          <a:spcPts val="5200"/>
        </a:lnSpc>
        <a:spcBef>
          <a:spcPct val="0"/>
        </a:spcBef>
        <a:spcAft>
          <a:spcPct val="0"/>
        </a:spcAft>
        <a:defRPr sz="4800" b="1" kern="1200">
          <a:solidFill>
            <a:srgbClr val="404040"/>
          </a:solidFill>
          <a:latin typeface="+mj-lt"/>
          <a:ea typeface="+mj-ea"/>
          <a:cs typeface="+mj-cs"/>
        </a:defRPr>
      </a:lvl1pPr>
      <a:lvl2pPr algn="ctr" rtl="0" fontAlgn="base">
        <a:lnSpc>
          <a:spcPts val="5200"/>
        </a:lnSpc>
        <a:spcBef>
          <a:spcPct val="0"/>
        </a:spcBef>
        <a:spcAft>
          <a:spcPct val="0"/>
        </a:spcAft>
        <a:defRPr sz="4800" b="1">
          <a:solidFill>
            <a:srgbClr val="404040"/>
          </a:solidFill>
          <a:latin typeface="Candara" pitchFamily="34" charset="0"/>
        </a:defRPr>
      </a:lvl2pPr>
      <a:lvl3pPr algn="ctr" rtl="0" fontAlgn="base">
        <a:lnSpc>
          <a:spcPts val="5200"/>
        </a:lnSpc>
        <a:spcBef>
          <a:spcPct val="0"/>
        </a:spcBef>
        <a:spcAft>
          <a:spcPct val="0"/>
        </a:spcAft>
        <a:defRPr sz="4800" b="1">
          <a:solidFill>
            <a:srgbClr val="404040"/>
          </a:solidFill>
          <a:latin typeface="Candara" pitchFamily="34" charset="0"/>
        </a:defRPr>
      </a:lvl3pPr>
      <a:lvl4pPr algn="ctr" rtl="0" fontAlgn="base">
        <a:lnSpc>
          <a:spcPts val="5200"/>
        </a:lnSpc>
        <a:spcBef>
          <a:spcPct val="0"/>
        </a:spcBef>
        <a:spcAft>
          <a:spcPct val="0"/>
        </a:spcAft>
        <a:defRPr sz="4800" b="1">
          <a:solidFill>
            <a:srgbClr val="404040"/>
          </a:solidFill>
          <a:latin typeface="Candara" pitchFamily="34" charset="0"/>
        </a:defRPr>
      </a:lvl4pPr>
      <a:lvl5pPr algn="ctr" rtl="0" fontAlgn="base">
        <a:lnSpc>
          <a:spcPts val="5200"/>
        </a:lnSpc>
        <a:spcBef>
          <a:spcPct val="0"/>
        </a:spcBef>
        <a:spcAft>
          <a:spcPct val="0"/>
        </a:spcAft>
        <a:defRPr sz="4800" b="1">
          <a:solidFill>
            <a:srgbClr val="404040"/>
          </a:solidFill>
          <a:latin typeface="Candara" pitchFamily="34" charset="0"/>
        </a:defRPr>
      </a:lvl5pPr>
      <a:lvl6pPr marL="457200" algn="ctr" rtl="0" fontAlgn="base">
        <a:lnSpc>
          <a:spcPts val="5200"/>
        </a:lnSpc>
        <a:spcBef>
          <a:spcPct val="0"/>
        </a:spcBef>
        <a:spcAft>
          <a:spcPct val="0"/>
        </a:spcAft>
        <a:defRPr sz="4800" b="1">
          <a:solidFill>
            <a:srgbClr val="404040"/>
          </a:solidFill>
          <a:latin typeface="Candara" pitchFamily="34" charset="0"/>
        </a:defRPr>
      </a:lvl6pPr>
      <a:lvl7pPr marL="914400" algn="ctr" rtl="0" fontAlgn="base">
        <a:lnSpc>
          <a:spcPts val="5200"/>
        </a:lnSpc>
        <a:spcBef>
          <a:spcPct val="0"/>
        </a:spcBef>
        <a:spcAft>
          <a:spcPct val="0"/>
        </a:spcAft>
        <a:defRPr sz="4800" b="1">
          <a:solidFill>
            <a:srgbClr val="404040"/>
          </a:solidFill>
          <a:latin typeface="Candara" pitchFamily="34" charset="0"/>
        </a:defRPr>
      </a:lvl7pPr>
      <a:lvl8pPr marL="1371600" algn="ctr" rtl="0" fontAlgn="base">
        <a:lnSpc>
          <a:spcPts val="5200"/>
        </a:lnSpc>
        <a:spcBef>
          <a:spcPct val="0"/>
        </a:spcBef>
        <a:spcAft>
          <a:spcPct val="0"/>
        </a:spcAft>
        <a:defRPr sz="4800" b="1">
          <a:solidFill>
            <a:srgbClr val="404040"/>
          </a:solidFill>
          <a:latin typeface="Candara" pitchFamily="34" charset="0"/>
        </a:defRPr>
      </a:lvl8pPr>
      <a:lvl9pPr marL="1828800" algn="ctr" rtl="0" fontAlgn="base">
        <a:lnSpc>
          <a:spcPts val="5200"/>
        </a:lnSpc>
        <a:spcBef>
          <a:spcPct val="0"/>
        </a:spcBef>
        <a:spcAft>
          <a:spcPct val="0"/>
        </a:spcAft>
        <a:defRPr sz="4800" b="1">
          <a:solidFill>
            <a:srgbClr val="404040"/>
          </a:solidFill>
          <a:latin typeface="Candara" pitchFamily="34" charset="0"/>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mn-ea"/>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mn-ea"/>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mn-ea"/>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mn-ea"/>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Providing Students with </a:t>
            </a:r>
            <a:br>
              <a:rPr lang="en-US" dirty="0" smtClean="0"/>
            </a:br>
            <a:r>
              <a:rPr lang="en-US" dirty="0" smtClean="0"/>
              <a:t>Effective Feedback</a:t>
            </a:r>
            <a:endParaRPr lang="en-US" dirty="0"/>
          </a:p>
        </p:txBody>
      </p:sp>
      <p:sp>
        <p:nvSpPr>
          <p:cNvPr id="3" name="Subtitle 2"/>
          <p:cNvSpPr>
            <a:spLocks noGrp="1"/>
          </p:cNvSpPr>
          <p:nvPr>
            <p:ph type="subTitle" idx="1"/>
          </p:nvPr>
        </p:nvSpPr>
        <p:spPr>
          <a:xfrm>
            <a:off x="1371600" y="3667125"/>
            <a:ext cx="7086600" cy="1752600"/>
          </a:xfrm>
        </p:spPr>
        <p:txBody>
          <a:bodyPr/>
          <a:lstStyle/>
          <a:p>
            <a:pPr fontAlgn="auto">
              <a:spcAft>
                <a:spcPts val="0"/>
              </a:spcAft>
              <a:defRPr/>
            </a:pPr>
            <a:endParaRPr lang="en-US"/>
          </a:p>
        </p:txBody>
      </p:sp>
      <p:pic>
        <p:nvPicPr>
          <p:cNvPr id="1031" name="Picture 7" descr="C:\Documents and Settings\rjadams\Local Settings\Temporary Internet Files\Content.IE5\4DAJK5UZ\MPj04304930000[1].jpg"/>
          <p:cNvPicPr>
            <a:picLocks noChangeAspect="1" noChangeArrowheads="1"/>
          </p:cNvPicPr>
          <p:nvPr/>
        </p:nvPicPr>
        <p:blipFill>
          <a:blip r:embed="rId2"/>
          <a:srcRect/>
          <a:stretch>
            <a:fillRect/>
          </a:stretch>
        </p:blipFill>
        <p:spPr bwMode="auto">
          <a:xfrm>
            <a:off x="1524000" y="4114800"/>
            <a:ext cx="2438400" cy="2438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C:\Documents and Settings\rjadams\Local Settings\Temporary Internet Files\Content.IE5\8RMFILAZ\MPj04394660000[1].jpg"/>
          <p:cNvPicPr>
            <a:picLocks noChangeAspect="1" noChangeArrowheads="1"/>
          </p:cNvPicPr>
          <p:nvPr/>
        </p:nvPicPr>
        <p:blipFill>
          <a:blip r:embed="rId3"/>
          <a:srcRect/>
          <a:stretch>
            <a:fillRect/>
          </a:stretch>
        </p:blipFill>
        <p:spPr bwMode="auto">
          <a:xfrm rot="828404">
            <a:off x="4000146" y="4082547"/>
            <a:ext cx="2514600" cy="19039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descr="C:\Documents and Settings\rjadams\Local Settings\Temporary Internet Files\Content.IE5\8RMFILAZ\MPj04395220000[1].jpg"/>
          <p:cNvPicPr>
            <a:picLocks noChangeAspect="1" noChangeArrowheads="1"/>
          </p:cNvPicPr>
          <p:nvPr/>
        </p:nvPicPr>
        <p:blipFill>
          <a:blip r:embed="rId4"/>
          <a:srcRect/>
          <a:stretch>
            <a:fillRect/>
          </a:stretch>
        </p:blipFill>
        <p:spPr bwMode="auto">
          <a:xfrm>
            <a:off x="6477000" y="3733800"/>
            <a:ext cx="21336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a:xfrm>
            <a:off x="762000" y="274638"/>
            <a:ext cx="8001000" cy="1338262"/>
          </a:xfrm>
        </p:spPr>
        <p:txBody>
          <a:bodyPr/>
          <a:lstStyle/>
          <a:p>
            <a:r>
              <a:rPr lang="en-US" smtClean="0"/>
              <a:t>What Does the Research Say?</a:t>
            </a:r>
          </a:p>
        </p:txBody>
      </p:sp>
      <p:sp>
        <p:nvSpPr>
          <p:cNvPr id="24578" name="Content Placeholder 2"/>
          <p:cNvSpPr>
            <a:spLocks noGrp="1"/>
          </p:cNvSpPr>
          <p:nvPr>
            <p:ph idx="1"/>
          </p:nvPr>
        </p:nvSpPr>
        <p:spPr/>
        <p:txBody>
          <a:bodyPr/>
          <a:lstStyle/>
          <a:p>
            <a:pPr>
              <a:buFont typeface="Wingdings" pitchFamily="2" charset="2"/>
              <a:buNone/>
            </a:pPr>
            <a:r>
              <a:rPr lang="en-US" dirty="0" smtClean="0"/>
              <a:t>“Feedback seems to work well in so many situations that it led researcher John Hattie (1992) to make the following comment after analyzing almost 8,000 studies:  </a:t>
            </a:r>
          </a:p>
          <a:p>
            <a:pPr lvl="1">
              <a:buFont typeface="Wingdings" pitchFamily="2" charset="2"/>
              <a:buNone/>
            </a:pPr>
            <a:r>
              <a:rPr lang="en-US" dirty="0" smtClean="0"/>
              <a:t>    ‘The most powerful single modification that enhances achievement is feedback.  The simplest prescription for improving education must be </a:t>
            </a:r>
            <a:r>
              <a:rPr lang="en-US" b="1" i="1" dirty="0" smtClean="0"/>
              <a:t>dollops of feedback</a:t>
            </a:r>
            <a:r>
              <a:rPr lang="en-US" dirty="0" smtClean="0"/>
              <a:t>.’”</a:t>
            </a:r>
          </a:p>
          <a:p>
            <a:pPr>
              <a:buFont typeface="Wingdings" pitchFamily="2" charset="2"/>
              <a:buNone/>
            </a:pPr>
            <a:endParaRPr lang="en-US" dirty="0" smtClean="0"/>
          </a:p>
          <a:p>
            <a:pPr algn="r">
              <a:buFont typeface="Wingdings" pitchFamily="2" charset="2"/>
              <a:buNone/>
            </a:pPr>
            <a:r>
              <a:rPr lang="en-US" sz="1800" dirty="0" smtClean="0"/>
              <a:t>~ Robert </a:t>
            </a:r>
            <a:r>
              <a:rPr lang="en-US" sz="1800" dirty="0" err="1" smtClean="0"/>
              <a:t>Marzano</a:t>
            </a:r>
            <a:endParaRPr lang="en-US"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a:xfrm>
            <a:off x="762000" y="274638"/>
            <a:ext cx="8001000" cy="1338262"/>
          </a:xfrm>
        </p:spPr>
        <p:txBody>
          <a:bodyPr/>
          <a:lstStyle/>
          <a:p>
            <a:r>
              <a:rPr lang="en-US" smtClean="0"/>
              <a:t>What Does the Research Say?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Wingdings" pitchFamily="2" charset="2"/>
              <a:buNone/>
              <a:defRPr/>
            </a:pPr>
            <a:r>
              <a:rPr lang="en-US" dirty="0" smtClean="0">
                <a:solidFill>
                  <a:schemeClr val="tx1">
                    <a:lumMod val="75000"/>
                    <a:lumOff val="25000"/>
                  </a:schemeClr>
                </a:solidFill>
              </a:rPr>
              <a:t>“In a major review of the research on assessment, Paul Black and Dylan </a:t>
            </a:r>
            <a:r>
              <a:rPr lang="en-US" dirty="0" err="1" smtClean="0">
                <a:solidFill>
                  <a:schemeClr val="tx1">
                    <a:lumMod val="75000"/>
                    <a:lumOff val="25000"/>
                  </a:schemeClr>
                </a:solidFill>
              </a:rPr>
              <a:t>Wiliam</a:t>
            </a:r>
            <a:r>
              <a:rPr lang="en-US" dirty="0" smtClean="0">
                <a:solidFill>
                  <a:schemeClr val="tx1">
                    <a:lumMod val="75000"/>
                    <a:lumOff val="25000"/>
                  </a:schemeClr>
                </a:solidFill>
              </a:rPr>
              <a:t> (1998) noted</a:t>
            </a:r>
          </a:p>
          <a:p>
            <a:pPr fontAlgn="auto">
              <a:spcAft>
                <a:spcPts val="0"/>
              </a:spcAft>
              <a:buFont typeface="Wingdings" pitchFamily="2" charset="2"/>
              <a:buNone/>
              <a:defRPr/>
            </a:pPr>
            <a:r>
              <a:rPr lang="en-US" dirty="0" smtClean="0">
                <a:solidFill>
                  <a:schemeClr val="tx1">
                    <a:lumMod val="75000"/>
                    <a:lumOff val="25000"/>
                  </a:schemeClr>
                </a:solidFill>
              </a:rPr>
              <a:t>	</a:t>
            </a:r>
            <a:r>
              <a:rPr lang="en-US" i="1" dirty="0" smtClean="0">
                <a:solidFill>
                  <a:schemeClr val="tx1">
                    <a:lumMod val="75000"/>
                    <a:lumOff val="25000"/>
                  </a:schemeClr>
                </a:solidFill>
              </a:rPr>
              <a:t>The research reported here shows conclusively that formative assessment does improve learning.  The gains in achievement appear to be quite considerable, and as noted earlier, amongst the largest ever reported for educational interventions.  As an illustration of just how big these gain are, an effect size of 0.7, if it could be achieved on a nationwide scale, would be equivalent to raising the mathematics achievement score of an ‘average’ country like England, New Zealand or the United States into the ‘top five’ after thee Pacific rim countries of Singapore, Korea, Japan and Hong Kong.”</a:t>
            </a:r>
            <a:endParaRPr lang="en-US" dirty="0" smtClean="0">
              <a:solidFill>
                <a:schemeClr val="tx1">
                  <a:lumMod val="75000"/>
                  <a:lumOff val="25000"/>
                </a:schemeClr>
              </a:solidFill>
            </a:endParaRPr>
          </a:p>
          <a:p>
            <a:pPr algn="r" fontAlgn="auto">
              <a:spcAft>
                <a:spcPts val="0"/>
              </a:spcAft>
              <a:buFont typeface="Wingdings" pitchFamily="2" charset="2"/>
              <a:buNone/>
              <a:defRPr/>
            </a:pPr>
            <a:r>
              <a:rPr lang="en-US" sz="1800" dirty="0" smtClean="0">
                <a:solidFill>
                  <a:schemeClr val="tx1">
                    <a:lumMod val="75000"/>
                    <a:lumOff val="25000"/>
                  </a:schemeClr>
                </a:solidFill>
              </a:rPr>
              <a:t>~ </a:t>
            </a:r>
            <a:r>
              <a:rPr lang="en-US" sz="1800" u="sng" dirty="0" smtClean="0">
                <a:solidFill>
                  <a:schemeClr val="tx1">
                    <a:lumMod val="75000"/>
                    <a:lumOff val="25000"/>
                  </a:schemeClr>
                </a:solidFill>
              </a:rPr>
              <a:t>What Works in Schools</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p</a:t>
            </a:r>
            <a:r>
              <a:rPr lang="en-US" sz="1800" dirty="0" smtClean="0">
                <a:solidFill>
                  <a:schemeClr val="tx1">
                    <a:lumMod val="75000"/>
                    <a:lumOff val="25000"/>
                  </a:schemeClr>
                </a:solidFill>
              </a:rPr>
              <a:t>. 38</a:t>
            </a:r>
            <a:endParaRPr lang="en-US" sz="1800" u="sng" dirty="0" smtClean="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Power of Accurate Feedback	</a:t>
            </a:r>
          </a:p>
        </p:txBody>
      </p:sp>
      <p:sp>
        <p:nvSpPr>
          <p:cNvPr id="26626" name="Content Placeholder 2"/>
          <p:cNvSpPr>
            <a:spLocks noGrp="1"/>
          </p:cNvSpPr>
          <p:nvPr>
            <p:ph idx="1"/>
          </p:nvPr>
        </p:nvSpPr>
        <p:spPr/>
        <p:txBody>
          <a:bodyPr/>
          <a:lstStyle/>
          <a:p>
            <a:r>
              <a:rPr lang="en-US" smtClean="0"/>
              <a:t>Immediate impact on results</a:t>
            </a:r>
          </a:p>
          <a:p>
            <a:r>
              <a:rPr lang="en-US" smtClean="0"/>
              <a:t>Lower failures</a:t>
            </a:r>
          </a:p>
          <a:p>
            <a:r>
              <a:rPr lang="en-US" smtClean="0"/>
              <a:t>Better attendance</a:t>
            </a:r>
          </a:p>
          <a:p>
            <a:r>
              <a:rPr lang="en-US" smtClean="0"/>
              <a:t>Fewer suspensions</a:t>
            </a:r>
          </a:p>
          <a:p>
            <a:r>
              <a:rPr lang="en-US" smtClean="0"/>
              <a:t>Failure here undermines EVERY OTHER EFFORT in curriculum, assessment, and teaching</a:t>
            </a:r>
          </a:p>
          <a:p>
            <a:pPr algn="r">
              <a:buFont typeface="Wingdings" pitchFamily="2" charset="2"/>
              <a:buNone/>
            </a:pPr>
            <a:r>
              <a:rPr lang="en-US" smtClean="0"/>
              <a:t>~ Douglas Reeves, </a:t>
            </a:r>
            <a:r>
              <a:rPr lang="en-US" sz="1800" smtClean="0"/>
              <a:t>Asilomar Conference 2009 Powerpoint</a:t>
            </a:r>
          </a:p>
        </p:txBody>
      </p:sp>
      <p:pic>
        <p:nvPicPr>
          <p:cNvPr id="5122" name="Picture 2" descr="C:\Documents and Settings\rjadams\Local Settings\Temporary Internet Files\Content.IE5\E76327I1\MPj04394420000[1].jpg"/>
          <p:cNvPicPr>
            <a:picLocks noChangeAspect="1" noChangeArrowheads="1"/>
          </p:cNvPicPr>
          <p:nvPr/>
        </p:nvPicPr>
        <p:blipFill>
          <a:blip r:embed="rId2"/>
          <a:srcRect/>
          <a:stretch>
            <a:fillRect/>
          </a:stretch>
        </p:blipFill>
        <p:spPr bwMode="auto">
          <a:xfrm>
            <a:off x="6092952" y="990600"/>
            <a:ext cx="2136648"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11238" y="274638"/>
            <a:ext cx="7827962" cy="1338262"/>
          </a:xfrm>
        </p:spPr>
        <p:txBody>
          <a:bodyPr/>
          <a:lstStyle/>
          <a:p>
            <a:r>
              <a:rPr lang="en-US" smtClean="0"/>
              <a:t>Characteristics of Feedback</a:t>
            </a:r>
          </a:p>
        </p:txBody>
      </p:sp>
      <p:sp>
        <p:nvSpPr>
          <p:cNvPr id="3" name="Content Placeholder 2"/>
          <p:cNvSpPr>
            <a:spLocks noGrp="1"/>
          </p:cNvSpPr>
          <p:nvPr>
            <p:ph idx="1"/>
          </p:nvPr>
        </p:nvSpPr>
        <p:spPr>
          <a:xfrm>
            <a:off x="1089025" y="1447800"/>
            <a:ext cx="7750175" cy="5105400"/>
          </a:xfrm>
        </p:spPr>
        <p:txBody>
          <a:bodyPr rtlCol="0">
            <a:normAutofit fontScale="47500" lnSpcReduction="20000"/>
          </a:bodyPr>
          <a:lstStyle/>
          <a:p>
            <a:pPr fontAlgn="auto">
              <a:spcAft>
                <a:spcPts val="0"/>
              </a:spcAft>
              <a:defRPr/>
            </a:pPr>
            <a:r>
              <a:rPr lang="en-US" b="1" dirty="0" smtClean="0">
                <a:solidFill>
                  <a:schemeClr val="tx1">
                    <a:lumMod val="75000"/>
                    <a:lumOff val="25000"/>
                  </a:schemeClr>
                </a:solidFill>
              </a:rPr>
              <a:t>Timely</a:t>
            </a:r>
          </a:p>
          <a:p>
            <a:pPr lvl="1" fontAlgn="auto">
              <a:spcAft>
                <a:spcPts val="0"/>
              </a:spcAft>
              <a:defRPr/>
            </a:pPr>
            <a:r>
              <a:rPr lang="en-US" dirty="0" smtClean="0">
                <a:solidFill>
                  <a:schemeClr val="tx1">
                    <a:lumMod val="75000"/>
                    <a:lumOff val="25000"/>
                  </a:schemeClr>
                </a:solidFill>
              </a:rPr>
              <a:t>“The more delay that occurs in giving feedback, the less improvement there is in achievement.” (Marzano(1), </a:t>
            </a:r>
            <a:r>
              <a:rPr lang="en-US" dirty="0" err="1" smtClean="0">
                <a:solidFill>
                  <a:schemeClr val="tx1">
                    <a:lumMod val="75000"/>
                    <a:lumOff val="25000"/>
                  </a:schemeClr>
                </a:solidFill>
              </a:rPr>
              <a:t>p</a:t>
            </a:r>
            <a:r>
              <a:rPr lang="en-US" dirty="0" smtClean="0">
                <a:solidFill>
                  <a:schemeClr val="tx1">
                    <a:lumMod val="75000"/>
                    <a:lumOff val="25000"/>
                  </a:schemeClr>
                </a:solidFill>
              </a:rPr>
              <a:t>. 97)</a:t>
            </a:r>
          </a:p>
          <a:p>
            <a:pPr lvl="1" fontAlgn="auto">
              <a:spcAft>
                <a:spcPts val="0"/>
              </a:spcAft>
              <a:defRPr/>
            </a:pPr>
            <a:r>
              <a:rPr lang="en-US" dirty="0" smtClean="0">
                <a:solidFill>
                  <a:schemeClr val="tx1">
                    <a:lumMod val="75000"/>
                    <a:lumOff val="25000"/>
                  </a:schemeClr>
                </a:solidFill>
              </a:rPr>
              <a:t>As often as possible, for all major assignments</a:t>
            </a:r>
          </a:p>
          <a:p>
            <a:pPr fontAlgn="auto">
              <a:spcAft>
                <a:spcPts val="0"/>
              </a:spcAft>
              <a:defRPr/>
            </a:pPr>
            <a:r>
              <a:rPr lang="en-US" b="1" dirty="0" smtClean="0">
                <a:solidFill>
                  <a:schemeClr val="tx1">
                    <a:lumMod val="75000"/>
                    <a:lumOff val="25000"/>
                  </a:schemeClr>
                </a:solidFill>
              </a:rPr>
              <a:t>Constructive/Corrective</a:t>
            </a:r>
          </a:p>
          <a:p>
            <a:pPr lvl="1" fontAlgn="auto">
              <a:spcAft>
                <a:spcPts val="0"/>
              </a:spcAft>
              <a:defRPr/>
            </a:pPr>
            <a:r>
              <a:rPr lang="en-US" dirty="0" smtClean="0">
                <a:solidFill>
                  <a:schemeClr val="tx1">
                    <a:lumMod val="75000"/>
                    <a:lumOff val="25000"/>
                  </a:schemeClr>
                </a:solidFill>
              </a:rPr>
              <a:t>What students are doing that is correct</a:t>
            </a:r>
          </a:p>
          <a:p>
            <a:pPr lvl="1" fontAlgn="auto">
              <a:spcAft>
                <a:spcPts val="0"/>
              </a:spcAft>
              <a:defRPr/>
            </a:pPr>
            <a:r>
              <a:rPr lang="en-US" dirty="0" smtClean="0">
                <a:solidFill>
                  <a:schemeClr val="tx1">
                    <a:lumMod val="75000"/>
                    <a:lumOff val="25000"/>
                  </a:schemeClr>
                </a:solidFill>
              </a:rPr>
              <a:t>What students are doing that is not correct</a:t>
            </a:r>
          </a:p>
          <a:p>
            <a:pPr lvl="1" fontAlgn="auto">
              <a:spcAft>
                <a:spcPts val="0"/>
              </a:spcAft>
              <a:defRPr/>
            </a:pPr>
            <a:r>
              <a:rPr lang="en-US" dirty="0" smtClean="0">
                <a:solidFill>
                  <a:schemeClr val="tx1">
                    <a:lumMod val="75000"/>
                    <a:lumOff val="25000"/>
                  </a:schemeClr>
                </a:solidFill>
              </a:rPr>
              <a:t>Choose areas of feedback based on those that relate to major learning goals and essential elements of the assignment</a:t>
            </a:r>
          </a:p>
          <a:p>
            <a:pPr lvl="1" fontAlgn="auto">
              <a:spcAft>
                <a:spcPts val="0"/>
              </a:spcAft>
              <a:defRPr/>
            </a:pPr>
            <a:r>
              <a:rPr lang="en-US" dirty="0" smtClean="0">
                <a:solidFill>
                  <a:schemeClr val="tx1">
                    <a:lumMod val="75000"/>
                    <a:lumOff val="25000"/>
                  </a:schemeClr>
                </a:solidFill>
              </a:rPr>
              <a:t>Should be encouraging and help students realize that effort on their part results in more learning (Marzano(2), </a:t>
            </a:r>
            <a:r>
              <a:rPr lang="en-US" dirty="0" err="1" smtClean="0">
                <a:solidFill>
                  <a:schemeClr val="tx1">
                    <a:lumMod val="75000"/>
                    <a:lumOff val="25000"/>
                  </a:schemeClr>
                </a:solidFill>
              </a:rPr>
              <a:t>p</a:t>
            </a:r>
            <a:r>
              <a:rPr lang="en-US" dirty="0" smtClean="0">
                <a:solidFill>
                  <a:schemeClr val="tx1">
                    <a:lumMod val="75000"/>
                    <a:lumOff val="25000"/>
                  </a:schemeClr>
                </a:solidFill>
              </a:rPr>
              <a:t>. 105)</a:t>
            </a:r>
          </a:p>
          <a:p>
            <a:pPr fontAlgn="auto">
              <a:spcAft>
                <a:spcPts val="0"/>
              </a:spcAft>
              <a:defRPr/>
            </a:pPr>
            <a:r>
              <a:rPr lang="en-US" b="1" dirty="0" smtClean="0">
                <a:solidFill>
                  <a:schemeClr val="tx1">
                    <a:lumMod val="75000"/>
                    <a:lumOff val="25000"/>
                  </a:schemeClr>
                </a:solidFill>
              </a:rPr>
              <a:t>Specific to a Criterion</a:t>
            </a:r>
          </a:p>
          <a:p>
            <a:pPr lvl="1" fontAlgn="auto">
              <a:spcAft>
                <a:spcPts val="0"/>
              </a:spcAft>
              <a:defRPr/>
            </a:pPr>
            <a:r>
              <a:rPr lang="en-US" dirty="0" smtClean="0">
                <a:solidFill>
                  <a:schemeClr val="tx1">
                    <a:lumMod val="75000"/>
                    <a:lumOff val="25000"/>
                  </a:schemeClr>
                </a:solidFill>
              </a:rPr>
              <a:t>Precise language on what to do to  improve</a:t>
            </a:r>
          </a:p>
          <a:p>
            <a:pPr lvl="1" fontAlgn="auto">
              <a:spcAft>
                <a:spcPts val="0"/>
              </a:spcAft>
              <a:defRPr/>
            </a:pPr>
            <a:r>
              <a:rPr lang="en-US" dirty="0" smtClean="0">
                <a:solidFill>
                  <a:schemeClr val="tx1">
                    <a:lumMod val="75000"/>
                    <a:lumOff val="25000"/>
                  </a:schemeClr>
                </a:solidFill>
              </a:rPr>
              <a:t>Reference where a student stands in relation to a specific learning target/goal</a:t>
            </a:r>
          </a:p>
          <a:p>
            <a:pPr lvl="1" fontAlgn="auto">
              <a:spcAft>
                <a:spcPts val="0"/>
              </a:spcAft>
              <a:defRPr/>
            </a:pPr>
            <a:r>
              <a:rPr lang="en-US" dirty="0" smtClean="0">
                <a:solidFill>
                  <a:schemeClr val="tx1">
                    <a:lumMod val="75000"/>
                    <a:lumOff val="25000"/>
                  </a:schemeClr>
                </a:solidFill>
              </a:rPr>
              <a:t>Also specific to the learning at hand</a:t>
            </a:r>
          </a:p>
          <a:p>
            <a:pPr lvl="1" fontAlgn="auto">
              <a:spcAft>
                <a:spcPts val="0"/>
              </a:spcAft>
              <a:defRPr/>
            </a:pPr>
            <a:r>
              <a:rPr lang="en-US" dirty="0" smtClean="0">
                <a:solidFill>
                  <a:schemeClr val="tx1">
                    <a:lumMod val="75000"/>
                    <a:lumOff val="25000"/>
                  </a:schemeClr>
                </a:solidFill>
              </a:rPr>
              <a:t>Based on personal observations</a:t>
            </a:r>
          </a:p>
          <a:p>
            <a:pPr fontAlgn="auto">
              <a:spcAft>
                <a:spcPts val="0"/>
              </a:spcAft>
              <a:defRPr/>
            </a:pPr>
            <a:r>
              <a:rPr lang="en-US" b="1" dirty="0" smtClean="0">
                <a:solidFill>
                  <a:schemeClr val="tx1">
                    <a:lumMod val="75000"/>
                    <a:lumOff val="25000"/>
                  </a:schemeClr>
                </a:solidFill>
              </a:rPr>
              <a:t>Focused on the product/behavior – not on the student</a:t>
            </a:r>
          </a:p>
          <a:p>
            <a:pPr fontAlgn="auto">
              <a:spcAft>
                <a:spcPts val="0"/>
              </a:spcAft>
              <a:defRPr/>
            </a:pPr>
            <a:r>
              <a:rPr lang="en-US" b="1" dirty="0" smtClean="0">
                <a:solidFill>
                  <a:schemeClr val="tx1">
                    <a:lumMod val="75000"/>
                    <a:lumOff val="25000"/>
                  </a:schemeClr>
                </a:solidFill>
              </a:rPr>
              <a:t>Verified </a:t>
            </a:r>
          </a:p>
          <a:p>
            <a:pPr lvl="1" fontAlgn="auto">
              <a:spcAft>
                <a:spcPts val="0"/>
              </a:spcAft>
              <a:defRPr/>
            </a:pPr>
            <a:r>
              <a:rPr lang="en-US" dirty="0" smtClean="0">
                <a:solidFill>
                  <a:schemeClr val="tx1">
                    <a:lumMod val="75000"/>
                    <a:lumOff val="25000"/>
                  </a:schemeClr>
                </a:solidFill>
              </a:rPr>
              <a:t>Did the student understand the feedback? </a:t>
            </a:r>
          </a:p>
          <a:p>
            <a:pPr lvl="1" fontAlgn="auto">
              <a:spcAft>
                <a:spcPts val="0"/>
              </a:spcAft>
              <a:defRPr/>
            </a:pPr>
            <a:r>
              <a:rPr lang="en-US" dirty="0" smtClean="0">
                <a:solidFill>
                  <a:schemeClr val="tx1">
                    <a:lumMod val="75000"/>
                    <a:lumOff val="25000"/>
                  </a:schemeClr>
                </a:solidFill>
              </a:rPr>
              <a:t>Opportunities are provided to modify assignments, products, etc. based on the feedback</a:t>
            </a:r>
          </a:p>
          <a:p>
            <a:pPr lvl="1" fontAlgn="auto">
              <a:spcAft>
                <a:spcPts val="0"/>
              </a:spcAft>
              <a:defRPr/>
            </a:pPr>
            <a:r>
              <a:rPr lang="en-US" dirty="0" smtClean="0">
                <a:solidFill>
                  <a:schemeClr val="tx1">
                    <a:lumMod val="75000"/>
                    <a:lumOff val="25000"/>
                  </a:schemeClr>
                </a:solidFill>
              </a:rPr>
              <a:t>What is my follow up plan to monitor and assist the student in these areas?)</a:t>
            </a:r>
            <a:endParaRPr lang="en-US"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Essential Elements of Feedback</a:t>
            </a:r>
          </a:p>
        </p:txBody>
      </p:sp>
      <p:sp>
        <p:nvSpPr>
          <p:cNvPr id="3" name="Content Placeholder 2"/>
          <p:cNvSpPr>
            <a:spLocks noGrp="1"/>
          </p:cNvSpPr>
          <p:nvPr>
            <p:ph idx="1"/>
          </p:nvPr>
        </p:nvSpPr>
        <p:spPr>
          <a:xfrm>
            <a:off x="1089025" y="2209800"/>
            <a:ext cx="7272338" cy="3916363"/>
          </a:xfrm>
        </p:spPr>
        <p:txBody>
          <a:bodyPr rtlCol="0">
            <a:normAutofit/>
          </a:bodyPr>
          <a:lstStyle/>
          <a:p>
            <a:pPr marL="457200" indent="-457200" fontAlgn="auto">
              <a:spcAft>
                <a:spcPts val="0"/>
              </a:spcAft>
              <a:buFont typeface="+mj-lt"/>
              <a:buAutoNum type="arabicPeriod"/>
              <a:defRPr/>
            </a:pPr>
            <a:r>
              <a:rPr lang="en-US" dirty="0" smtClean="0">
                <a:solidFill>
                  <a:schemeClr val="tx1">
                    <a:lumMod val="75000"/>
                    <a:lumOff val="25000"/>
                  </a:schemeClr>
                </a:solidFill>
              </a:rPr>
              <a:t>Recognition of the Desired Goal</a:t>
            </a:r>
          </a:p>
          <a:p>
            <a:pPr marL="457200" indent="-457200" fontAlgn="auto">
              <a:spcAft>
                <a:spcPts val="0"/>
              </a:spcAft>
              <a:buFont typeface="+mj-lt"/>
              <a:buAutoNum type="arabicPeriod"/>
              <a:defRPr/>
            </a:pPr>
            <a:r>
              <a:rPr lang="en-US" dirty="0" smtClean="0">
                <a:solidFill>
                  <a:schemeClr val="tx1">
                    <a:lumMod val="75000"/>
                    <a:lumOff val="25000"/>
                  </a:schemeClr>
                </a:solidFill>
              </a:rPr>
              <a:t>Evidence about Present Position </a:t>
            </a:r>
            <a:r>
              <a:rPr lang="en-US" i="1" dirty="0" smtClean="0">
                <a:solidFill>
                  <a:schemeClr val="tx1">
                    <a:lumMod val="75000"/>
                    <a:lumOff val="25000"/>
                  </a:schemeClr>
                </a:solidFill>
              </a:rPr>
              <a:t>(current work)</a:t>
            </a:r>
          </a:p>
          <a:p>
            <a:pPr marL="457200" indent="-457200" fontAlgn="auto">
              <a:spcAft>
                <a:spcPts val="0"/>
              </a:spcAft>
              <a:buFont typeface="+mj-lt"/>
              <a:buAutoNum type="arabicPeriod"/>
              <a:defRPr/>
            </a:pPr>
            <a:r>
              <a:rPr lang="en-US" dirty="0" smtClean="0">
                <a:solidFill>
                  <a:schemeClr val="tx1">
                    <a:lumMod val="75000"/>
                    <a:lumOff val="25000"/>
                  </a:schemeClr>
                </a:solidFill>
              </a:rPr>
              <a:t>Some Understanding of a Way to Close the Gap Between the Two</a:t>
            </a:r>
          </a:p>
          <a:p>
            <a:pPr fontAlgn="auto">
              <a:spcAft>
                <a:spcPts val="0"/>
              </a:spcAft>
              <a:defRPr/>
            </a:pPr>
            <a:endParaRPr lang="en-US" dirty="0" smtClean="0">
              <a:solidFill>
                <a:schemeClr val="tx1">
                  <a:lumMod val="75000"/>
                  <a:lumOff val="25000"/>
                </a:schemeClr>
              </a:solidFill>
            </a:endParaRPr>
          </a:p>
          <a:p>
            <a:pPr algn="r" fontAlgn="auto">
              <a:spcAft>
                <a:spcPts val="0"/>
              </a:spcAft>
              <a:buFont typeface="Wingdings" pitchFamily="2" charset="2"/>
              <a:buNone/>
              <a:defRPr/>
            </a:pPr>
            <a:r>
              <a:rPr lang="en-US" dirty="0" smtClean="0">
                <a:solidFill>
                  <a:schemeClr val="tx1">
                    <a:lumMod val="75000"/>
                    <a:lumOff val="25000"/>
                  </a:schemeClr>
                </a:solidFill>
              </a:rPr>
              <a:t>~ Black &amp; William</a:t>
            </a:r>
            <a:endParaRPr lang="en-US"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1. Recognition of the Desired Goal Includes:</a:t>
            </a:r>
          </a:p>
        </p:txBody>
      </p:sp>
      <p:sp>
        <p:nvSpPr>
          <p:cNvPr id="3" name="Content Placeholder 2"/>
          <p:cNvSpPr>
            <a:spLocks noGrp="1"/>
          </p:cNvSpPr>
          <p:nvPr>
            <p:ph idx="1"/>
          </p:nvPr>
        </p:nvSpPr>
        <p:spPr>
          <a:xfrm>
            <a:off x="1089025" y="2286000"/>
            <a:ext cx="7272338" cy="3840163"/>
          </a:xfrm>
        </p:spPr>
        <p:txBody>
          <a:bodyPr rtlCol="0">
            <a:normAutofit lnSpcReduction="10000"/>
          </a:bodyPr>
          <a:lstStyle/>
          <a:p>
            <a:pPr fontAlgn="auto">
              <a:spcAft>
                <a:spcPts val="0"/>
              </a:spcAft>
              <a:defRPr/>
            </a:pPr>
            <a:r>
              <a:rPr lang="en-US" dirty="0" smtClean="0">
                <a:solidFill>
                  <a:schemeClr val="tx1">
                    <a:lumMod val="75000"/>
                    <a:lumOff val="25000"/>
                  </a:schemeClr>
                </a:solidFill>
              </a:rPr>
              <a:t>Clarity of the Learning Goal </a:t>
            </a:r>
          </a:p>
          <a:p>
            <a:pPr fontAlgn="auto">
              <a:spcAft>
                <a:spcPts val="0"/>
              </a:spcAft>
              <a:defRPr/>
            </a:pPr>
            <a:r>
              <a:rPr lang="en-US" dirty="0" smtClean="0">
                <a:solidFill>
                  <a:schemeClr val="tx1">
                    <a:lumMod val="75000"/>
                    <a:lumOff val="25000"/>
                  </a:schemeClr>
                </a:solidFill>
              </a:rPr>
              <a:t>Clarity about Content Area</a:t>
            </a:r>
          </a:p>
          <a:p>
            <a:pPr fontAlgn="auto">
              <a:spcAft>
                <a:spcPts val="0"/>
              </a:spcAft>
              <a:defRPr/>
            </a:pPr>
            <a:r>
              <a:rPr lang="en-US" dirty="0" smtClean="0">
                <a:solidFill>
                  <a:schemeClr val="tx1">
                    <a:lumMod val="75000"/>
                    <a:lumOff val="25000"/>
                  </a:schemeClr>
                </a:solidFill>
              </a:rPr>
              <a:t>Clarity of Curricular Indicators</a:t>
            </a:r>
          </a:p>
          <a:p>
            <a:pPr fontAlgn="auto">
              <a:spcAft>
                <a:spcPts val="0"/>
              </a:spcAft>
              <a:defRPr/>
            </a:pPr>
            <a:r>
              <a:rPr lang="en-US" dirty="0" smtClean="0">
                <a:solidFill>
                  <a:schemeClr val="tx1">
                    <a:lumMod val="75000"/>
                    <a:lumOff val="25000"/>
                  </a:schemeClr>
                </a:solidFill>
              </a:rPr>
              <a:t>Clarity of Mastery Objectives</a:t>
            </a:r>
          </a:p>
          <a:p>
            <a:pPr fontAlgn="auto">
              <a:spcAft>
                <a:spcPts val="0"/>
              </a:spcAft>
              <a:defRPr/>
            </a:pPr>
            <a:r>
              <a:rPr lang="en-US" dirty="0" smtClean="0">
                <a:solidFill>
                  <a:schemeClr val="tx1">
                    <a:lumMod val="75000"/>
                    <a:lumOff val="25000"/>
                  </a:schemeClr>
                </a:solidFill>
              </a:rPr>
              <a:t>Clearly communicating the desired learning goal to students through instruction.</a:t>
            </a:r>
          </a:p>
          <a:p>
            <a:pPr fontAlgn="auto">
              <a:spcAft>
                <a:spcPts val="0"/>
              </a:spcAft>
              <a:defRPr/>
            </a:pPr>
            <a:r>
              <a:rPr lang="en-US" dirty="0" smtClean="0">
                <a:solidFill>
                  <a:schemeClr val="tx1">
                    <a:lumMod val="75000"/>
                    <a:lumOff val="25000"/>
                  </a:schemeClr>
                </a:solidFill>
              </a:rPr>
              <a:t>A “Vision of Excellence”</a:t>
            </a:r>
            <a:endParaRPr lang="en-US" dirty="0">
              <a:solidFill>
                <a:schemeClr val="tx1">
                  <a:lumMod val="75000"/>
                  <a:lumOff val="25000"/>
                </a:schemeClr>
              </a:solidFill>
            </a:endParaRPr>
          </a:p>
        </p:txBody>
      </p:sp>
      <p:pic>
        <p:nvPicPr>
          <p:cNvPr id="6146" name="Picture 2" descr="C:\Documents and Settings\rjadams\Local Settings\Temporary Internet Files\Content.IE5\4DAJK5UZ\MPj04394510000[1].jpg"/>
          <p:cNvPicPr>
            <a:picLocks noChangeAspect="1" noChangeArrowheads="1"/>
          </p:cNvPicPr>
          <p:nvPr/>
        </p:nvPicPr>
        <p:blipFill>
          <a:blip r:embed="rId2"/>
          <a:srcRect t="10714"/>
          <a:stretch>
            <a:fillRect/>
          </a:stretch>
        </p:blipFill>
        <p:spPr bwMode="auto">
          <a:xfrm>
            <a:off x="6016752" y="1828800"/>
            <a:ext cx="1984248" cy="265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smtClean="0"/>
              <a:t>Methods to Ensure Student Understanding of Learning Goals</a:t>
            </a:r>
          </a:p>
        </p:txBody>
      </p:sp>
      <p:sp>
        <p:nvSpPr>
          <p:cNvPr id="3" name="Content Placeholder 2"/>
          <p:cNvSpPr>
            <a:spLocks noGrp="1"/>
          </p:cNvSpPr>
          <p:nvPr>
            <p:ph idx="1"/>
          </p:nvPr>
        </p:nvSpPr>
        <p:spPr>
          <a:xfrm>
            <a:off x="1089025" y="2152650"/>
            <a:ext cx="7272338" cy="4324350"/>
          </a:xfrm>
        </p:spPr>
        <p:txBody>
          <a:bodyPr rtlCol="0">
            <a:normAutofit fontScale="85000" lnSpcReduction="20000"/>
          </a:bodyPr>
          <a:lstStyle/>
          <a:p>
            <a:pPr fontAlgn="auto">
              <a:spcAft>
                <a:spcPts val="0"/>
              </a:spcAft>
              <a:defRPr/>
            </a:pPr>
            <a:r>
              <a:rPr lang="en-US" dirty="0" smtClean="0">
                <a:solidFill>
                  <a:schemeClr val="tx1">
                    <a:lumMod val="75000"/>
                    <a:lumOff val="25000"/>
                  </a:schemeClr>
                </a:solidFill>
              </a:rPr>
              <a:t>Have students define what successful achievement of the goals looks or sounds like. (Developing a “criteria for success”)</a:t>
            </a:r>
          </a:p>
          <a:p>
            <a:pPr fontAlgn="auto">
              <a:spcAft>
                <a:spcPts val="0"/>
              </a:spcAft>
              <a:defRPr/>
            </a:pPr>
            <a:r>
              <a:rPr lang="en-US" dirty="0" smtClean="0">
                <a:solidFill>
                  <a:schemeClr val="tx1">
                    <a:lumMod val="75000"/>
                    <a:lumOff val="25000"/>
                  </a:schemeClr>
                </a:solidFill>
              </a:rPr>
              <a:t>Provide several samples, models, exemplars, etc. of products that achieve the learning goal in exemplary fashion.</a:t>
            </a:r>
          </a:p>
          <a:p>
            <a:pPr fontAlgn="auto">
              <a:spcAft>
                <a:spcPts val="0"/>
              </a:spcAft>
              <a:defRPr/>
            </a:pPr>
            <a:r>
              <a:rPr lang="en-US" dirty="0" smtClean="0">
                <a:solidFill>
                  <a:schemeClr val="tx1">
                    <a:lumMod val="75000"/>
                    <a:lumOff val="25000"/>
                  </a:schemeClr>
                </a:solidFill>
              </a:rPr>
              <a:t>Lead students through an analysis of the criteria of successful achievement in terms of the samples provided.  Could be through the use of rubrics or descriptions of the practice/product.</a:t>
            </a:r>
          </a:p>
          <a:p>
            <a:pPr fontAlgn="auto">
              <a:spcAft>
                <a:spcPts val="0"/>
              </a:spcAft>
              <a:defRPr/>
            </a:pPr>
            <a:r>
              <a:rPr lang="en-US" dirty="0" smtClean="0">
                <a:solidFill>
                  <a:schemeClr val="tx1">
                    <a:lumMod val="75000"/>
                    <a:lumOff val="25000"/>
                  </a:schemeClr>
                </a:solidFill>
              </a:rPr>
              <a:t>Compare students’ product to the criteria for success (highlight/use “+” through criteria that were met by the product)</a:t>
            </a:r>
          </a:p>
          <a:p>
            <a:pPr fontAlgn="auto">
              <a:spcAft>
                <a:spcPts val="0"/>
              </a:spcAft>
              <a:defRPr/>
            </a:pPr>
            <a:r>
              <a:rPr lang="en-US" dirty="0" smtClean="0">
                <a:solidFill>
                  <a:schemeClr val="tx1">
                    <a:lumMod val="75000"/>
                    <a:lumOff val="25000"/>
                  </a:schemeClr>
                </a:solidFill>
              </a:rPr>
              <a:t>Have students continue working on a task until they succeed.</a:t>
            </a:r>
            <a:endParaRPr lang="en-US"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The Language of Assessment</a:t>
            </a:r>
          </a:p>
        </p:txBody>
      </p:sp>
      <p:sp>
        <p:nvSpPr>
          <p:cNvPr id="31746" name="Content Placeholder 2"/>
          <p:cNvSpPr>
            <a:spLocks noGrp="1"/>
          </p:cNvSpPr>
          <p:nvPr>
            <p:ph idx="1"/>
          </p:nvPr>
        </p:nvSpPr>
        <p:spPr/>
        <p:txBody>
          <a:bodyPr/>
          <a:lstStyle/>
          <a:p>
            <a:r>
              <a:rPr lang="en-US" smtClean="0"/>
              <a:t>“As a result of understanding the learning destination and appreciating what quality work and success look like, students:</a:t>
            </a:r>
          </a:p>
          <a:p>
            <a:pPr lvl="1"/>
            <a:r>
              <a:rPr lang="en-US" smtClean="0"/>
              <a:t>Begin to learn the language of assessment.  This means </a:t>
            </a:r>
            <a:r>
              <a:rPr lang="en-US" b="1" smtClean="0"/>
              <a:t>students learn to talk about and reflect on their own work using the language of criteria and learning destinations</a:t>
            </a:r>
            <a:r>
              <a:rPr lang="en-US" smtClean="0"/>
              <a:t>.</a:t>
            </a:r>
          </a:p>
          <a:p>
            <a:pPr lvl="1"/>
            <a:r>
              <a:rPr lang="en-US" smtClean="0"/>
              <a:t>Gain the knowledge they need to make decisions that help close the gap between where they are in their learning and where they need to be.”</a:t>
            </a:r>
          </a:p>
          <a:p>
            <a:pPr lvl="1" algn="r">
              <a:buFont typeface="Wingdings" pitchFamily="2" charset="2"/>
              <a:buNone/>
            </a:pPr>
            <a:r>
              <a:rPr lang="en-US" smtClean="0"/>
              <a:t>~ Anne Davies, p. 38</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274638"/>
            <a:ext cx="8458200" cy="1338262"/>
          </a:xfrm>
        </p:spPr>
        <p:txBody>
          <a:bodyPr/>
          <a:lstStyle/>
          <a:p>
            <a:r>
              <a:rPr lang="en-US" smtClean="0"/>
              <a:t>2. Evidence About Present Position</a:t>
            </a:r>
          </a:p>
        </p:txBody>
      </p:sp>
      <p:sp>
        <p:nvSpPr>
          <p:cNvPr id="32770" name="Content Placeholder 2"/>
          <p:cNvSpPr>
            <a:spLocks noGrp="1"/>
          </p:cNvSpPr>
          <p:nvPr>
            <p:ph idx="1"/>
          </p:nvPr>
        </p:nvSpPr>
        <p:spPr>
          <a:xfrm>
            <a:off x="1089025" y="2286000"/>
            <a:ext cx="7140575" cy="3840163"/>
          </a:xfrm>
        </p:spPr>
        <p:txBody>
          <a:bodyPr/>
          <a:lstStyle/>
          <a:p>
            <a:r>
              <a:rPr lang="en-US" dirty="0" smtClean="0"/>
              <a:t>What student work/assignments/projects look like – “what is”</a:t>
            </a:r>
          </a:p>
          <a:p>
            <a:r>
              <a:rPr lang="en-US" dirty="0" smtClean="0"/>
              <a:t>Current work samples</a:t>
            </a:r>
          </a:p>
        </p:txBody>
      </p:sp>
      <p:pic>
        <p:nvPicPr>
          <p:cNvPr id="7170" name="Picture 2" descr="C:\Documents and Settings\rjadams\Local Settings\Temporary Internet Files\Content.IE5\4DAJK5UZ\MPj04394690000[1].jpg"/>
          <p:cNvPicPr>
            <a:picLocks noChangeAspect="1" noChangeArrowheads="1"/>
          </p:cNvPicPr>
          <p:nvPr/>
        </p:nvPicPr>
        <p:blipFill>
          <a:blip r:embed="rId2"/>
          <a:srcRect/>
          <a:stretch>
            <a:fillRect/>
          </a:stretch>
        </p:blipFill>
        <p:spPr bwMode="auto">
          <a:xfrm>
            <a:off x="5257800" y="3124200"/>
            <a:ext cx="2338312" cy="3230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274638"/>
            <a:ext cx="8458200" cy="1338262"/>
          </a:xfrm>
        </p:spPr>
        <p:txBody>
          <a:bodyPr/>
          <a:lstStyle/>
          <a:p>
            <a:r>
              <a:rPr lang="en-US" smtClean="0"/>
              <a:t>3. Ways to Close the Gap between Goals &amp; Current State</a:t>
            </a:r>
          </a:p>
        </p:txBody>
      </p:sp>
      <p:sp>
        <p:nvSpPr>
          <p:cNvPr id="33794" name="Content Placeholder 2"/>
          <p:cNvSpPr>
            <a:spLocks noGrp="1"/>
          </p:cNvSpPr>
          <p:nvPr>
            <p:ph idx="1"/>
          </p:nvPr>
        </p:nvSpPr>
        <p:spPr>
          <a:xfrm>
            <a:off x="1089025" y="2286000"/>
            <a:ext cx="7272338" cy="3840163"/>
          </a:xfrm>
        </p:spPr>
        <p:txBody>
          <a:bodyPr/>
          <a:lstStyle/>
          <a:p>
            <a:r>
              <a:rPr lang="en-US" smtClean="0"/>
              <a:t>Provide guidance on how to improve (strategies, tips, suggestions, reflective questioning, etc.)</a:t>
            </a:r>
          </a:p>
          <a:p>
            <a:r>
              <a:rPr lang="en-US" smtClean="0"/>
              <a:t>Provide student-friendly version of learning targets along with actual samples of student work</a:t>
            </a:r>
          </a:p>
          <a:p>
            <a:r>
              <a:rPr lang="en-US" smtClean="0"/>
              <a:t>Provide help to improve </a:t>
            </a:r>
          </a:p>
          <a:p>
            <a:r>
              <a:rPr lang="en-US" smtClean="0"/>
              <a:t>Provide time to work on the improvement, apply the feedback</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What is Feedback?</a:t>
            </a:r>
          </a:p>
        </p:txBody>
      </p:sp>
      <p:sp>
        <p:nvSpPr>
          <p:cNvPr id="16386" name="Content Placeholder 2"/>
          <p:cNvSpPr>
            <a:spLocks noGrp="1"/>
          </p:cNvSpPr>
          <p:nvPr>
            <p:ph idx="1"/>
          </p:nvPr>
        </p:nvSpPr>
        <p:spPr/>
        <p:txBody>
          <a:bodyPr/>
          <a:lstStyle/>
          <a:p>
            <a:pPr>
              <a:buFont typeface="Wingdings" pitchFamily="2" charset="2"/>
              <a:buNone/>
            </a:pPr>
            <a:r>
              <a:rPr lang="en-US" smtClean="0"/>
              <a:t>    “Feedback is an objective description of a student’s performance intended to guide future performance.  Unlike evaluation, which judges performance, feedback is the process of helping our students assess their performance, identify areas where they are right on target and provide them tips on what they can do in the future to improve in areas that need correcting.”</a:t>
            </a:r>
          </a:p>
          <a:p>
            <a:pPr algn="r">
              <a:buFont typeface="Wingdings" pitchFamily="2" charset="2"/>
              <a:buNone/>
            </a:pPr>
            <a:r>
              <a:rPr lang="en-US" sz="1800" smtClean="0"/>
              <a:t>~ W. Fred Miser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a:xfrm>
            <a:off x="1087438" y="274638"/>
            <a:ext cx="7675562" cy="1338262"/>
          </a:xfrm>
        </p:spPr>
        <p:txBody>
          <a:bodyPr/>
          <a:lstStyle/>
          <a:p>
            <a:r>
              <a:rPr lang="en-US" smtClean="0"/>
              <a:t>Sharing Feedback</a:t>
            </a:r>
          </a:p>
        </p:txBody>
      </p:sp>
      <p:sp>
        <p:nvSpPr>
          <p:cNvPr id="3" name="Content Placeholder 2"/>
          <p:cNvSpPr>
            <a:spLocks noGrp="1"/>
          </p:cNvSpPr>
          <p:nvPr>
            <p:ph idx="1"/>
          </p:nvPr>
        </p:nvSpPr>
        <p:spPr>
          <a:xfrm>
            <a:off x="1089025" y="1801813"/>
            <a:ext cx="7673975" cy="4751387"/>
          </a:xfrm>
        </p:spPr>
        <p:txBody>
          <a:bodyPr rtlCol="0">
            <a:normAutofit fontScale="77500" lnSpcReduction="20000"/>
          </a:bodyPr>
          <a:lstStyle/>
          <a:p>
            <a:pPr fontAlgn="auto">
              <a:spcAft>
                <a:spcPts val="0"/>
              </a:spcAft>
              <a:defRPr/>
            </a:pPr>
            <a:r>
              <a:rPr lang="en-US" dirty="0" smtClean="0">
                <a:solidFill>
                  <a:schemeClr val="tx1">
                    <a:lumMod val="75000"/>
                    <a:lumOff val="25000"/>
                  </a:schemeClr>
                </a:solidFill>
              </a:rPr>
              <a:t>Oral, interactive (one-on-one) feedback is best whenever possible</a:t>
            </a:r>
          </a:p>
          <a:p>
            <a:pPr fontAlgn="auto">
              <a:spcAft>
                <a:spcPts val="0"/>
              </a:spcAft>
              <a:defRPr/>
            </a:pPr>
            <a:r>
              <a:rPr lang="en-US" dirty="0" smtClean="0">
                <a:solidFill>
                  <a:schemeClr val="tx1">
                    <a:lumMod val="75000"/>
                    <a:lumOff val="25000"/>
                  </a:schemeClr>
                </a:solidFill>
              </a:rPr>
              <a:t>Use descriptive, not evaluative language</a:t>
            </a:r>
          </a:p>
          <a:p>
            <a:pPr fontAlgn="auto">
              <a:spcAft>
                <a:spcPts val="0"/>
              </a:spcAft>
              <a:defRPr/>
            </a:pPr>
            <a:r>
              <a:rPr lang="en-US" dirty="0" smtClean="0">
                <a:solidFill>
                  <a:schemeClr val="tx1">
                    <a:lumMod val="75000"/>
                    <a:lumOff val="25000"/>
                  </a:schemeClr>
                </a:solidFill>
              </a:rPr>
              <a:t>Focus on what went well and what can be improved in language students understand</a:t>
            </a:r>
          </a:p>
          <a:p>
            <a:pPr fontAlgn="auto">
              <a:spcAft>
                <a:spcPts val="0"/>
              </a:spcAft>
              <a:defRPr/>
            </a:pPr>
            <a:r>
              <a:rPr lang="en-US" dirty="0" smtClean="0">
                <a:solidFill>
                  <a:schemeClr val="tx1">
                    <a:lumMod val="75000"/>
                    <a:lumOff val="25000"/>
                  </a:schemeClr>
                </a:solidFill>
              </a:rPr>
              <a:t>Seek consensus with the </a:t>
            </a:r>
            <a:r>
              <a:rPr lang="en-US" dirty="0" err="1" smtClean="0">
                <a:solidFill>
                  <a:schemeClr val="tx1">
                    <a:lumMod val="75000"/>
                    <a:lumOff val="25000"/>
                  </a:schemeClr>
                </a:solidFill>
              </a:rPr>
              <a:t>student(s</a:t>
            </a:r>
            <a:r>
              <a:rPr lang="en-US" dirty="0" smtClean="0">
                <a:solidFill>
                  <a:schemeClr val="tx1">
                    <a:lumMod val="75000"/>
                    <a:lumOff val="25000"/>
                  </a:schemeClr>
                </a:solidFill>
              </a:rPr>
              <a:t>) – do you agree on the assessment of this product?</a:t>
            </a:r>
          </a:p>
          <a:p>
            <a:pPr fontAlgn="auto">
              <a:spcAft>
                <a:spcPts val="0"/>
              </a:spcAft>
              <a:defRPr/>
            </a:pPr>
            <a:r>
              <a:rPr lang="en-US" dirty="0" smtClean="0">
                <a:solidFill>
                  <a:schemeClr val="tx1">
                    <a:lumMod val="75000"/>
                    <a:lumOff val="25000"/>
                  </a:schemeClr>
                </a:solidFill>
              </a:rPr>
              <a:t>Focus on the performance and/or behavior – not the student</a:t>
            </a:r>
          </a:p>
          <a:p>
            <a:pPr fontAlgn="auto">
              <a:spcAft>
                <a:spcPts val="0"/>
              </a:spcAft>
              <a:defRPr/>
            </a:pPr>
            <a:r>
              <a:rPr lang="en-US" dirty="0" smtClean="0">
                <a:solidFill>
                  <a:schemeClr val="tx1">
                    <a:lumMod val="75000"/>
                    <a:lumOff val="25000"/>
                  </a:schemeClr>
                </a:solidFill>
              </a:rPr>
              <a:t>Focus on those behaviors that the student can do something about.</a:t>
            </a:r>
          </a:p>
          <a:p>
            <a:pPr fontAlgn="auto">
              <a:spcAft>
                <a:spcPts val="0"/>
              </a:spcAft>
              <a:defRPr/>
            </a:pPr>
            <a:r>
              <a:rPr lang="en-US" dirty="0" smtClean="0">
                <a:solidFill>
                  <a:schemeClr val="tx1">
                    <a:lumMod val="75000"/>
                    <a:lumOff val="25000"/>
                  </a:schemeClr>
                </a:solidFill>
              </a:rPr>
              <a:t>Provide a demonstration if “how to do something” is an issue or if the student needs an example.</a:t>
            </a:r>
          </a:p>
          <a:p>
            <a:pPr fontAlgn="auto">
              <a:spcAft>
                <a:spcPts val="0"/>
              </a:spcAft>
              <a:defRPr/>
            </a:pPr>
            <a:r>
              <a:rPr lang="en-US" dirty="0" smtClean="0">
                <a:solidFill>
                  <a:schemeClr val="tx1">
                    <a:lumMod val="75000"/>
                    <a:lumOff val="25000"/>
                  </a:schemeClr>
                </a:solidFill>
              </a:rPr>
              <a:t>Group/class feedback works when most students missed the same concept, providing an opportunity for </a:t>
            </a:r>
            <a:r>
              <a:rPr lang="en-US" dirty="0" err="1" smtClean="0">
                <a:solidFill>
                  <a:schemeClr val="tx1">
                    <a:lumMod val="75000"/>
                    <a:lumOff val="25000"/>
                  </a:schemeClr>
                </a:solidFill>
              </a:rPr>
              <a:t>reteaching</a:t>
            </a:r>
            <a:r>
              <a:rPr lang="en-US" dirty="0" smtClean="0">
                <a:solidFill>
                  <a:schemeClr val="tx1">
                    <a:lumMod val="75000"/>
                    <a:lumOff val="25000"/>
                  </a:schemeClr>
                </a:solidFill>
              </a:rPr>
              <a:t>.</a:t>
            </a:r>
          </a:p>
          <a:p>
            <a:pPr fontAlgn="auto">
              <a:spcAft>
                <a:spcPts val="0"/>
              </a:spcAft>
              <a:defRPr/>
            </a:pPr>
            <a:endParaRPr lang="en-US"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1089025" y="274638"/>
            <a:ext cx="7272338" cy="1338262"/>
          </a:xfrm>
        </p:spPr>
        <p:txBody>
          <a:bodyPr/>
          <a:lstStyle/>
          <a:p>
            <a:r>
              <a:rPr lang="en-US" smtClean="0"/>
              <a:t>Feedback Timing</a:t>
            </a:r>
          </a:p>
        </p:txBody>
      </p:sp>
      <p:sp>
        <p:nvSpPr>
          <p:cNvPr id="35842" name="Text Placeholder 3"/>
          <p:cNvSpPr>
            <a:spLocks noGrp="1"/>
          </p:cNvSpPr>
          <p:nvPr>
            <p:ph type="body" idx="1"/>
          </p:nvPr>
        </p:nvSpPr>
        <p:spPr>
          <a:xfrm>
            <a:off x="1089025" y="1689100"/>
            <a:ext cx="3429000" cy="827088"/>
          </a:xfrm>
        </p:spPr>
        <p:txBody>
          <a:bodyPr/>
          <a:lstStyle/>
          <a:p>
            <a:pPr>
              <a:spcBef>
                <a:spcPct val="0"/>
              </a:spcBef>
            </a:pPr>
            <a:r>
              <a:rPr lang="en-US" smtClean="0"/>
              <a:t>Good Timing</a:t>
            </a:r>
          </a:p>
        </p:txBody>
      </p:sp>
      <p:sp>
        <p:nvSpPr>
          <p:cNvPr id="3" name="Content Placeholder 2"/>
          <p:cNvSpPr>
            <a:spLocks noGrp="1"/>
          </p:cNvSpPr>
          <p:nvPr>
            <p:ph sz="half" idx="2"/>
          </p:nvPr>
        </p:nvSpPr>
        <p:spPr>
          <a:xfrm>
            <a:off x="1089025" y="2590800"/>
            <a:ext cx="3429000" cy="3535363"/>
          </a:xfrm>
        </p:spPr>
        <p:txBody>
          <a:bodyPr rtlCol="0">
            <a:normAutofit fontScale="92500" lnSpcReduction="20000"/>
          </a:bodyPr>
          <a:lstStyle/>
          <a:p>
            <a:pPr fontAlgn="auto">
              <a:spcAft>
                <a:spcPts val="0"/>
              </a:spcAft>
              <a:defRPr/>
            </a:pPr>
            <a:r>
              <a:rPr lang="en-US" dirty="0" smtClean="0">
                <a:solidFill>
                  <a:schemeClr val="tx1">
                    <a:lumMod val="75000"/>
                    <a:lumOff val="25000"/>
                  </a:schemeClr>
                </a:solidFill>
              </a:rPr>
              <a:t>Returning a test or assignment the next day</a:t>
            </a:r>
          </a:p>
          <a:p>
            <a:pPr fontAlgn="auto">
              <a:spcAft>
                <a:spcPts val="0"/>
              </a:spcAft>
              <a:defRPr/>
            </a:pPr>
            <a:r>
              <a:rPr lang="en-US" dirty="0" smtClean="0">
                <a:solidFill>
                  <a:schemeClr val="tx1">
                    <a:lumMod val="75000"/>
                    <a:lumOff val="25000"/>
                  </a:schemeClr>
                </a:solidFill>
              </a:rPr>
              <a:t>Giving immediate oral responses to questions of fact</a:t>
            </a:r>
          </a:p>
          <a:p>
            <a:pPr fontAlgn="auto">
              <a:spcAft>
                <a:spcPts val="0"/>
              </a:spcAft>
              <a:defRPr/>
            </a:pPr>
            <a:r>
              <a:rPr lang="en-US" dirty="0" smtClean="0">
                <a:solidFill>
                  <a:schemeClr val="tx1">
                    <a:lumMod val="75000"/>
                    <a:lumOff val="25000"/>
                  </a:schemeClr>
                </a:solidFill>
              </a:rPr>
              <a:t>Giving immediate oral responses to student misconceptions</a:t>
            </a:r>
          </a:p>
          <a:p>
            <a:pPr fontAlgn="auto">
              <a:spcAft>
                <a:spcPts val="0"/>
              </a:spcAft>
              <a:defRPr/>
            </a:pPr>
            <a:r>
              <a:rPr lang="en-US" dirty="0" smtClean="0">
                <a:solidFill>
                  <a:schemeClr val="tx1">
                    <a:lumMod val="75000"/>
                    <a:lumOff val="25000"/>
                  </a:schemeClr>
                </a:solidFill>
              </a:rPr>
              <a:t>Providing flash cards (which give immediate right/wrong feedback) for studying facts</a:t>
            </a:r>
          </a:p>
          <a:p>
            <a:pPr fontAlgn="auto">
              <a:spcAft>
                <a:spcPts val="0"/>
              </a:spcAft>
              <a:buFont typeface="Wingdings" pitchFamily="2" charset="2"/>
              <a:buNone/>
              <a:defRPr/>
            </a:pPr>
            <a:endParaRPr lang="en-US" dirty="0" smtClean="0">
              <a:solidFill>
                <a:schemeClr val="tx1">
                  <a:lumMod val="75000"/>
                  <a:lumOff val="25000"/>
                </a:schemeClr>
              </a:solidFill>
            </a:endParaRPr>
          </a:p>
        </p:txBody>
      </p:sp>
      <p:sp>
        <p:nvSpPr>
          <p:cNvPr id="35844" name="Text Placeholder 4"/>
          <p:cNvSpPr>
            <a:spLocks noGrp="1"/>
          </p:cNvSpPr>
          <p:nvPr>
            <p:ph type="body" sz="quarter" idx="3"/>
          </p:nvPr>
        </p:nvSpPr>
        <p:spPr>
          <a:xfrm>
            <a:off x="4932363" y="1689100"/>
            <a:ext cx="3429000" cy="827088"/>
          </a:xfrm>
        </p:spPr>
        <p:txBody>
          <a:bodyPr/>
          <a:lstStyle/>
          <a:p>
            <a:pPr>
              <a:spcBef>
                <a:spcPct val="0"/>
              </a:spcBef>
            </a:pPr>
            <a:r>
              <a:rPr lang="en-US" smtClean="0"/>
              <a:t>Bad Timing</a:t>
            </a:r>
          </a:p>
        </p:txBody>
      </p:sp>
      <p:sp>
        <p:nvSpPr>
          <p:cNvPr id="6" name="Content Placeholder 5"/>
          <p:cNvSpPr>
            <a:spLocks noGrp="1"/>
          </p:cNvSpPr>
          <p:nvPr>
            <p:ph sz="quarter" idx="4"/>
          </p:nvPr>
        </p:nvSpPr>
        <p:spPr>
          <a:xfrm>
            <a:off x="4932363" y="2590800"/>
            <a:ext cx="3429000" cy="3535363"/>
          </a:xfrm>
        </p:spPr>
        <p:txBody>
          <a:bodyPr rtlCol="0">
            <a:normAutofit fontScale="92500" lnSpcReduction="10000"/>
          </a:bodyPr>
          <a:lstStyle/>
          <a:p>
            <a:pPr fontAlgn="auto">
              <a:spcAft>
                <a:spcPts val="0"/>
              </a:spcAft>
              <a:defRPr/>
            </a:pPr>
            <a:r>
              <a:rPr lang="en-US" dirty="0" smtClean="0">
                <a:solidFill>
                  <a:schemeClr val="tx1">
                    <a:lumMod val="75000"/>
                    <a:lumOff val="25000"/>
                  </a:schemeClr>
                </a:solidFill>
              </a:rPr>
              <a:t>Returning a test or assignment two weeks after it is completed</a:t>
            </a:r>
          </a:p>
          <a:p>
            <a:pPr fontAlgn="auto">
              <a:spcAft>
                <a:spcPts val="0"/>
              </a:spcAft>
              <a:defRPr/>
            </a:pPr>
            <a:r>
              <a:rPr lang="en-US" dirty="0" smtClean="0">
                <a:solidFill>
                  <a:schemeClr val="tx1">
                    <a:lumMod val="75000"/>
                    <a:lumOff val="25000"/>
                  </a:schemeClr>
                </a:solidFill>
              </a:rPr>
              <a:t>Ignoring errors or misconceptions (thereby implying acceptance)</a:t>
            </a:r>
          </a:p>
          <a:p>
            <a:pPr fontAlgn="auto">
              <a:spcAft>
                <a:spcPts val="0"/>
              </a:spcAft>
              <a:defRPr/>
            </a:pPr>
            <a:r>
              <a:rPr lang="en-US" dirty="0" smtClean="0">
                <a:solidFill>
                  <a:schemeClr val="tx1">
                    <a:lumMod val="75000"/>
                    <a:lumOff val="25000"/>
                  </a:schemeClr>
                </a:solidFill>
              </a:rPr>
              <a:t>Going over a test or assignment when the unit is over and there is no opportunity to show improvement</a:t>
            </a:r>
          </a:p>
        </p:txBody>
      </p:sp>
      <p:sp>
        <p:nvSpPr>
          <p:cNvPr id="35846" name="TextBox 6"/>
          <p:cNvSpPr txBox="1">
            <a:spLocks noChangeArrowheads="1"/>
          </p:cNvSpPr>
          <p:nvPr/>
        </p:nvSpPr>
        <p:spPr bwMode="auto">
          <a:xfrm>
            <a:off x="6781800" y="6216650"/>
            <a:ext cx="2017713" cy="368300"/>
          </a:xfrm>
          <a:prstGeom prst="rect">
            <a:avLst/>
          </a:prstGeom>
          <a:noFill/>
          <a:ln w="9525">
            <a:noFill/>
            <a:miter lim="800000"/>
            <a:headEnd/>
            <a:tailEnd/>
          </a:ln>
        </p:spPr>
        <p:txBody>
          <a:bodyPr wrap="none">
            <a:spAutoFit/>
          </a:bodyPr>
          <a:lstStyle/>
          <a:p>
            <a:r>
              <a:rPr lang="en-US">
                <a:latin typeface="Candara" pitchFamily="34" charset="0"/>
              </a:rPr>
              <a:t> ~ Susan Brookhart</a:t>
            </a:r>
          </a:p>
        </p:txBody>
      </p:sp>
      <p:pic>
        <p:nvPicPr>
          <p:cNvPr id="8194" name="Picture 2" descr="C:\Documents and Settings\rjadams\Local Settings\Temporary Internet Files\Content.IE5\8RMFILAZ\MPj04074220000[1].jpg"/>
          <p:cNvPicPr>
            <a:picLocks noChangeAspect="1" noChangeArrowheads="1"/>
          </p:cNvPicPr>
          <p:nvPr/>
        </p:nvPicPr>
        <p:blipFill>
          <a:blip r:embed="rId2"/>
          <a:srcRect/>
          <a:stretch>
            <a:fillRect/>
          </a:stretch>
        </p:blipFill>
        <p:spPr bwMode="auto">
          <a:xfrm>
            <a:off x="838200" y="274638"/>
            <a:ext cx="1290005" cy="16129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Amount of Feedback</a:t>
            </a:r>
          </a:p>
        </p:txBody>
      </p:sp>
      <p:sp>
        <p:nvSpPr>
          <p:cNvPr id="36866" name="Content Placeholder 2"/>
          <p:cNvSpPr>
            <a:spLocks noGrp="1"/>
          </p:cNvSpPr>
          <p:nvPr>
            <p:ph idx="1"/>
          </p:nvPr>
        </p:nvSpPr>
        <p:spPr/>
        <p:txBody>
          <a:bodyPr/>
          <a:lstStyle/>
          <a:p>
            <a:r>
              <a:rPr lang="en-US" smtClean="0"/>
              <a:t>For students to get enough feedback so that they understand what to do but not so much that the work has been done for them (differs case by case)</a:t>
            </a:r>
          </a:p>
          <a:p>
            <a:r>
              <a:rPr lang="en-US" smtClean="0"/>
              <a:t>For students to get feedback on “teachable moment” points but not an overwhelming number</a:t>
            </a:r>
          </a:p>
          <a:p>
            <a:endParaRPr lang="en-US" smtClean="0"/>
          </a:p>
          <a:p>
            <a:pPr algn="r">
              <a:buFont typeface="Wingdings" pitchFamily="2" charset="2"/>
              <a:buNone/>
            </a:pPr>
            <a:r>
              <a:rPr lang="en-US" smtClean="0"/>
              <a:t>~ Susan Brookhart</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3"/>
          <p:cNvSpPr>
            <a:spLocks noGrp="1"/>
          </p:cNvSpPr>
          <p:nvPr>
            <p:ph type="title"/>
          </p:nvPr>
        </p:nvSpPr>
        <p:spPr>
          <a:xfrm>
            <a:off x="152400" y="274638"/>
            <a:ext cx="7272338" cy="1338262"/>
          </a:xfrm>
        </p:spPr>
        <p:txBody>
          <a:bodyPr/>
          <a:lstStyle/>
          <a:p>
            <a:r>
              <a:rPr lang="en-US" dirty="0" smtClean="0"/>
              <a:t>Amounts of Feedback</a:t>
            </a:r>
          </a:p>
        </p:txBody>
      </p:sp>
      <p:sp>
        <p:nvSpPr>
          <p:cNvPr id="37890" name="Text Placeholder 4"/>
          <p:cNvSpPr>
            <a:spLocks noGrp="1"/>
          </p:cNvSpPr>
          <p:nvPr>
            <p:ph type="body" idx="1"/>
          </p:nvPr>
        </p:nvSpPr>
        <p:spPr>
          <a:xfrm>
            <a:off x="1089025" y="1689100"/>
            <a:ext cx="3429000" cy="827088"/>
          </a:xfrm>
        </p:spPr>
        <p:txBody>
          <a:bodyPr/>
          <a:lstStyle/>
          <a:p>
            <a:pPr>
              <a:spcBef>
                <a:spcPct val="0"/>
              </a:spcBef>
            </a:pPr>
            <a:r>
              <a:rPr lang="en-US" smtClean="0"/>
              <a:t>Good Amounts</a:t>
            </a:r>
          </a:p>
        </p:txBody>
      </p:sp>
      <p:sp>
        <p:nvSpPr>
          <p:cNvPr id="37891" name="Content Placeholder 5"/>
          <p:cNvSpPr>
            <a:spLocks noGrp="1"/>
          </p:cNvSpPr>
          <p:nvPr>
            <p:ph sz="half" idx="2"/>
          </p:nvPr>
        </p:nvSpPr>
        <p:spPr>
          <a:xfrm>
            <a:off x="1089025" y="2590800"/>
            <a:ext cx="3429000" cy="3535363"/>
          </a:xfrm>
        </p:spPr>
        <p:txBody>
          <a:bodyPr/>
          <a:lstStyle/>
          <a:p>
            <a:r>
              <a:rPr lang="en-US" smtClean="0"/>
              <a:t>Selecting 2-3 main points about a paper for comment</a:t>
            </a:r>
          </a:p>
          <a:p>
            <a:r>
              <a:rPr lang="en-US" smtClean="0"/>
              <a:t>Giving feedback on important learning targets</a:t>
            </a:r>
          </a:p>
          <a:p>
            <a:r>
              <a:rPr lang="en-US" smtClean="0"/>
              <a:t>Commenting on at least as many strengths as weaknesses</a:t>
            </a:r>
          </a:p>
        </p:txBody>
      </p:sp>
      <p:sp>
        <p:nvSpPr>
          <p:cNvPr id="37892" name="Text Placeholder 6"/>
          <p:cNvSpPr>
            <a:spLocks noGrp="1"/>
          </p:cNvSpPr>
          <p:nvPr>
            <p:ph type="body" sz="quarter" idx="3"/>
          </p:nvPr>
        </p:nvSpPr>
        <p:spPr>
          <a:xfrm>
            <a:off x="4932363" y="1689100"/>
            <a:ext cx="3429000" cy="827088"/>
          </a:xfrm>
        </p:spPr>
        <p:txBody>
          <a:bodyPr/>
          <a:lstStyle/>
          <a:p>
            <a:pPr>
              <a:spcBef>
                <a:spcPct val="0"/>
              </a:spcBef>
            </a:pPr>
            <a:r>
              <a:rPr lang="en-US" smtClean="0"/>
              <a:t>Bad Amounts</a:t>
            </a:r>
          </a:p>
        </p:txBody>
      </p:sp>
      <p:sp>
        <p:nvSpPr>
          <p:cNvPr id="8" name="Content Placeholder 7"/>
          <p:cNvSpPr>
            <a:spLocks noGrp="1"/>
          </p:cNvSpPr>
          <p:nvPr>
            <p:ph sz="quarter" idx="4"/>
          </p:nvPr>
        </p:nvSpPr>
        <p:spPr>
          <a:xfrm>
            <a:off x="4932363" y="2590800"/>
            <a:ext cx="3429000" cy="3733800"/>
          </a:xfrm>
        </p:spPr>
        <p:txBody>
          <a:bodyPr rtlCol="0">
            <a:normAutofit fontScale="92500" lnSpcReduction="10000"/>
          </a:bodyPr>
          <a:lstStyle/>
          <a:p>
            <a:pPr fontAlgn="auto">
              <a:spcAft>
                <a:spcPts val="0"/>
              </a:spcAft>
              <a:defRPr/>
            </a:pPr>
            <a:r>
              <a:rPr lang="en-US" dirty="0" smtClean="0">
                <a:solidFill>
                  <a:schemeClr val="tx1">
                    <a:lumMod val="75000"/>
                    <a:lumOff val="25000"/>
                  </a:schemeClr>
                </a:solidFill>
              </a:rPr>
              <a:t>Returning a student’s paper with every error in mechanics edited</a:t>
            </a:r>
          </a:p>
          <a:p>
            <a:pPr fontAlgn="auto">
              <a:spcAft>
                <a:spcPts val="0"/>
              </a:spcAft>
              <a:defRPr/>
            </a:pPr>
            <a:r>
              <a:rPr lang="en-US" dirty="0" smtClean="0">
                <a:solidFill>
                  <a:schemeClr val="tx1">
                    <a:lumMod val="75000"/>
                    <a:lumOff val="25000"/>
                  </a:schemeClr>
                </a:solidFill>
              </a:rPr>
              <a:t>Writing comments on a paper that are more voluminous that the paper itself</a:t>
            </a:r>
          </a:p>
          <a:p>
            <a:pPr fontAlgn="auto">
              <a:spcAft>
                <a:spcPts val="0"/>
              </a:spcAft>
              <a:defRPr/>
            </a:pPr>
            <a:r>
              <a:rPr lang="en-US" dirty="0" smtClean="0">
                <a:solidFill>
                  <a:schemeClr val="tx1">
                    <a:lumMod val="75000"/>
                    <a:lumOff val="25000"/>
                  </a:schemeClr>
                </a:solidFill>
              </a:rPr>
              <a:t>Writing voluminous comments on poor-quality papers and almost nothing on good-quality papers</a:t>
            </a:r>
            <a:endParaRPr lang="en-US" dirty="0">
              <a:solidFill>
                <a:schemeClr val="tx1">
                  <a:lumMod val="75000"/>
                  <a:lumOff val="25000"/>
                </a:schemeClr>
              </a:solidFill>
            </a:endParaRPr>
          </a:p>
        </p:txBody>
      </p:sp>
      <p:sp>
        <p:nvSpPr>
          <p:cNvPr id="9" name="TextBox 8"/>
          <p:cNvSpPr txBox="1"/>
          <p:nvPr/>
        </p:nvSpPr>
        <p:spPr>
          <a:xfrm>
            <a:off x="7010400" y="6324600"/>
            <a:ext cx="1839913" cy="338138"/>
          </a:xfrm>
          <a:prstGeom prst="rect">
            <a:avLst/>
          </a:prstGeom>
          <a:noFill/>
        </p:spPr>
        <p:txBody>
          <a:bodyPr wrap="none">
            <a:spAutoFit/>
          </a:bodyPr>
          <a:lstStyle/>
          <a:p>
            <a:pPr fontAlgn="auto">
              <a:spcBef>
                <a:spcPts val="0"/>
              </a:spcBef>
              <a:spcAft>
                <a:spcPts val="0"/>
              </a:spcAft>
              <a:defRPr/>
            </a:pPr>
            <a:r>
              <a:rPr lang="en-US" sz="1600" dirty="0">
                <a:solidFill>
                  <a:schemeClr val="tx1">
                    <a:lumMod val="75000"/>
                    <a:lumOff val="25000"/>
                  </a:schemeClr>
                </a:solidFill>
                <a:latin typeface="+mn-lt"/>
                <a:cs typeface="Cambria"/>
              </a:rPr>
              <a:t>~ Susan </a:t>
            </a:r>
            <a:r>
              <a:rPr lang="en-US" sz="1600" dirty="0" err="1">
                <a:solidFill>
                  <a:schemeClr val="tx1">
                    <a:lumMod val="75000"/>
                    <a:lumOff val="25000"/>
                  </a:schemeClr>
                </a:solidFill>
                <a:latin typeface="+mn-lt"/>
                <a:cs typeface="Cambria"/>
              </a:rPr>
              <a:t>Brookhart</a:t>
            </a:r>
            <a:endParaRPr lang="en-US" sz="1600" dirty="0">
              <a:solidFill>
                <a:schemeClr val="tx1">
                  <a:lumMod val="75000"/>
                  <a:lumOff val="25000"/>
                </a:schemeClr>
              </a:solidFill>
              <a:latin typeface="+mn-lt"/>
              <a:cs typeface="Cambria"/>
            </a:endParaRPr>
          </a:p>
        </p:txBody>
      </p:sp>
      <p:pic>
        <p:nvPicPr>
          <p:cNvPr id="9218" name="Picture 2" descr="C:\Documents and Settings\rjadams\Local Settings\Temporary Internet Files\Content.IE5\4DAJK5UZ\MPj04092860000[1].jpg"/>
          <p:cNvPicPr>
            <a:picLocks noChangeAspect="1" noChangeArrowheads="1"/>
          </p:cNvPicPr>
          <p:nvPr/>
        </p:nvPicPr>
        <p:blipFill>
          <a:blip r:embed="rId2"/>
          <a:srcRect/>
          <a:stretch>
            <a:fillRect/>
          </a:stretch>
        </p:blipFill>
        <p:spPr bwMode="auto">
          <a:xfrm>
            <a:off x="6892926" y="274638"/>
            <a:ext cx="1468437" cy="1468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a:xfrm>
            <a:off x="1087438" y="274638"/>
            <a:ext cx="7675562" cy="1338262"/>
          </a:xfrm>
        </p:spPr>
        <p:txBody>
          <a:bodyPr/>
          <a:lstStyle/>
          <a:p>
            <a:r>
              <a:rPr lang="en-US" smtClean="0"/>
              <a:t>Strategies to Help Students Learn to Use Feedback</a:t>
            </a:r>
          </a:p>
        </p:txBody>
      </p:sp>
      <p:sp>
        <p:nvSpPr>
          <p:cNvPr id="3" name="Content Placeholder 2"/>
          <p:cNvSpPr>
            <a:spLocks noGrp="1"/>
          </p:cNvSpPr>
          <p:nvPr>
            <p:ph idx="1"/>
          </p:nvPr>
        </p:nvSpPr>
        <p:spPr>
          <a:xfrm>
            <a:off x="838200" y="1801813"/>
            <a:ext cx="8077200" cy="4903787"/>
          </a:xfrm>
        </p:spPr>
        <p:txBody>
          <a:bodyPr rtlCol="0">
            <a:normAutofit fontScale="55000" lnSpcReduction="20000"/>
          </a:bodyPr>
          <a:lstStyle/>
          <a:p>
            <a:pPr fontAlgn="auto">
              <a:spcAft>
                <a:spcPts val="0"/>
              </a:spcAft>
              <a:defRPr/>
            </a:pPr>
            <a:r>
              <a:rPr lang="en-US" sz="2727" b="1" dirty="0" smtClean="0">
                <a:solidFill>
                  <a:schemeClr val="tx1">
                    <a:lumMod val="75000"/>
                    <a:lumOff val="25000"/>
                  </a:schemeClr>
                </a:solidFill>
              </a:rPr>
              <a:t>Model giving and using feedback yourself.</a:t>
            </a:r>
          </a:p>
          <a:p>
            <a:pPr fontAlgn="auto">
              <a:spcAft>
                <a:spcPts val="0"/>
              </a:spcAft>
              <a:defRPr/>
            </a:pPr>
            <a:r>
              <a:rPr lang="en-US" sz="2727" b="1" dirty="0" smtClean="0">
                <a:solidFill>
                  <a:schemeClr val="tx1">
                    <a:lumMod val="75000"/>
                    <a:lumOff val="25000"/>
                  </a:schemeClr>
                </a:solidFill>
              </a:rPr>
              <a:t>Teach students self- and peer assessment skills to:</a:t>
            </a:r>
          </a:p>
          <a:p>
            <a:pPr lvl="1" fontAlgn="auto">
              <a:spcAft>
                <a:spcPts val="0"/>
              </a:spcAft>
              <a:defRPr/>
            </a:pPr>
            <a:r>
              <a:rPr lang="en-US" dirty="0" smtClean="0">
                <a:solidFill>
                  <a:schemeClr val="tx1">
                    <a:lumMod val="75000"/>
                    <a:lumOff val="25000"/>
                  </a:schemeClr>
                </a:solidFill>
              </a:rPr>
              <a:t>Teach students where feedback comes from.</a:t>
            </a:r>
          </a:p>
          <a:p>
            <a:pPr lvl="1" fontAlgn="auto">
              <a:spcAft>
                <a:spcPts val="0"/>
              </a:spcAft>
              <a:defRPr/>
            </a:pPr>
            <a:r>
              <a:rPr lang="en-US" dirty="0" smtClean="0">
                <a:solidFill>
                  <a:schemeClr val="tx1">
                    <a:lumMod val="75000"/>
                    <a:lumOff val="25000"/>
                  </a:schemeClr>
                </a:solidFill>
              </a:rPr>
              <a:t>Increase students’ interest in feedback because it’s “theirs”.</a:t>
            </a:r>
          </a:p>
          <a:p>
            <a:pPr lvl="1" fontAlgn="auto">
              <a:spcAft>
                <a:spcPts val="0"/>
              </a:spcAft>
              <a:defRPr/>
            </a:pPr>
            <a:r>
              <a:rPr lang="en-US" dirty="0" smtClean="0">
                <a:solidFill>
                  <a:schemeClr val="tx1">
                    <a:lumMod val="75000"/>
                    <a:lumOff val="25000"/>
                  </a:schemeClr>
                </a:solidFill>
              </a:rPr>
              <a:t>Answer students’ own questions.</a:t>
            </a:r>
          </a:p>
          <a:p>
            <a:pPr lvl="1" fontAlgn="auto">
              <a:spcAft>
                <a:spcPts val="0"/>
              </a:spcAft>
              <a:defRPr/>
            </a:pPr>
            <a:r>
              <a:rPr lang="en-US" dirty="0" smtClean="0">
                <a:solidFill>
                  <a:schemeClr val="tx1">
                    <a:lumMod val="75000"/>
                    <a:lumOff val="25000"/>
                  </a:schemeClr>
                </a:solidFill>
              </a:rPr>
              <a:t>Develop self-regulation skills, necessary for using any feedback.</a:t>
            </a:r>
          </a:p>
          <a:p>
            <a:pPr fontAlgn="auto">
              <a:spcAft>
                <a:spcPts val="0"/>
              </a:spcAft>
              <a:defRPr/>
            </a:pPr>
            <a:r>
              <a:rPr lang="en-US" sz="2727" b="1" dirty="0" smtClean="0">
                <a:solidFill>
                  <a:schemeClr val="tx1">
                    <a:lumMod val="75000"/>
                    <a:lumOff val="25000"/>
                  </a:schemeClr>
                </a:solidFill>
              </a:rPr>
              <a:t>Be clear about the learning target and the criteria for good work.</a:t>
            </a:r>
          </a:p>
          <a:p>
            <a:pPr lvl="1" fontAlgn="auto">
              <a:spcAft>
                <a:spcPts val="0"/>
              </a:spcAft>
              <a:defRPr/>
            </a:pPr>
            <a:r>
              <a:rPr lang="en-US" dirty="0" smtClean="0">
                <a:solidFill>
                  <a:schemeClr val="tx1">
                    <a:lumMod val="75000"/>
                    <a:lumOff val="25000"/>
                  </a:schemeClr>
                </a:solidFill>
              </a:rPr>
              <a:t>Use assignments with obvious value and interest.</a:t>
            </a:r>
          </a:p>
          <a:p>
            <a:pPr lvl="1" fontAlgn="auto">
              <a:spcAft>
                <a:spcPts val="0"/>
              </a:spcAft>
              <a:defRPr/>
            </a:pPr>
            <a:r>
              <a:rPr lang="en-US" dirty="0" smtClean="0">
                <a:solidFill>
                  <a:schemeClr val="tx1">
                    <a:lumMod val="75000"/>
                    <a:lumOff val="25000"/>
                  </a:schemeClr>
                </a:solidFill>
              </a:rPr>
              <a:t>Explain to the student why an assignment is given – what the work is for.</a:t>
            </a:r>
          </a:p>
          <a:p>
            <a:pPr lvl="1" fontAlgn="auto">
              <a:spcAft>
                <a:spcPts val="0"/>
              </a:spcAft>
              <a:defRPr/>
            </a:pPr>
            <a:r>
              <a:rPr lang="en-US" dirty="0" smtClean="0">
                <a:solidFill>
                  <a:schemeClr val="tx1">
                    <a:lumMod val="75000"/>
                    <a:lumOff val="25000"/>
                  </a:schemeClr>
                </a:solidFill>
              </a:rPr>
              <a:t>Make directions clear.</a:t>
            </a:r>
          </a:p>
          <a:p>
            <a:pPr lvl="1" fontAlgn="auto">
              <a:spcAft>
                <a:spcPts val="0"/>
              </a:spcAft>
              <a:defRPr/>
            </a:pPr>
            <a:r>
              <a:rPr lang="en-US" dirty="0" smtClean="0">
                <a:solidFill>
                  <a:schemeClr val="tx1">
                    <a:lumMod val="75000"/>
                    <a:lumOff val="25000"/>
                  </a:schemeClr>
                </a:solidFill>
              </a:rPr>
              <a:t>Use clear rubrics.</a:t>
            </a:r>
          </a:p>
          <a:p>
            <a:pPr lvl="1" fontAlgn="auto">
              <a:spcAft>
                <a:spcPts val="0"/>
              </a:spcAft>
              <a:defRPr/>
            </a:pPr>
            <a:r>
              <a:rPr lang="en-US" dirty="0" smtClean="0">
                <a:solidFill>
                  <a:schemeClr val="tx1">
                    <a:lumMod val="75000"/>
                    <a:lumOff val="25000"/>
                  </a:schemeClr>
                </a:solidFill>
              </a:rPr>
              <a:t>Have students develop their own rubrics or translate yours into “kid-friendly” language.</a:t>
            </a:r>
          </a:p>
          <a:p>
            <a:pPr lvl="1" fontAlgn="auto">
              <a:spcAft>
                <a:spcPts val="0"/>
              </a:spcAft>
              <a:defRPr/>
            </a:pPr>
            <a:r>
              <a:rPr lang="en-US" dirty="0" smtClean="0">
                <a:solidFill>
                  <a:schemeClr val="tx1">
                    <a:lumMod val="75000"/>
                    <a:lumOff val="25000"/>
                  </a:schemeClr>
                </a:solidFill>
              </a:rPr>
              <a:t>Design lessons that incorporate using the rubrics as students work.</a:t>
            </a:r>
          </a:p>
          <a:p>
            <a:pPr fontAlgn="auto">
              <a:spcAft>
                <a:spcPts val="0"/>
              </a:spcAft>
              <a:defRPr/>
            </a:pPr>
            <a:r>
              <a:rPr lang="en-US" sz="2727" b="1" dirty="0" smtClean="0">
                <a:solidFill>
                  <a:schemeClr val="tx1">
                    <a:lumMod val="75000"/>
                    <a:lumOff val="25000"/>
                  </a:schemeClr>
                </a:solidFill>
              </a:rPr>
              <a:t>Design lessons in which students use feedback on previous work to produce better work.</a:t>
            </a:r>
          </a:p>
          <a:p>
            <a:pPr lvl="1" fontAlgn="auto">
              <a:spcAft>
                <a:spcPts val="0"/>
              </a:spcAft>
              <a:defRPr/>
            </a:pPr>
            <a:r>
              <a:rPr lang="en-US" dirty="0" smtClean="0">
                <a:solidFill>
                  <a:schemeClr val="tx1">
                    <a:lumMod val="75000"/>
                    <a:lumOff val="25000"/>
                  </a:schemeClr>
                </a:solidFill>
              </a:rPr>
              <a:t>Provide opportunities to redo assignments. (Comparing a rough draft to the rubric/criteria/exemplar.)</a:t>
            </a:r>
          </a:p>
          <a:p>
            <a:pPr lvl="1" fontAlgn="auto">
              <a:spcAft>
                <a:spcPts val="0"/>
              </a:spcAft>
              <a:defRPr/>
            </a:pPr>
            <a:r>
              <a:rPr lang="en-US" dirty="0" smtClean="0">
                <a:solidFill>
                  <a:schemeClr val="tx1">
                    <a:lumMod val="75000"/>
                    <a:lumOff val="25000"/>
                  </a:schemeClr>
                </a:solidFill>
              </a:rPr>
              <a:t>Give new but similar assignments for the same learning targets.</a:t>
            </a:r>
          </a:p>
          <a:p>
            <a:pPr lvl="1" fontAlgn="auto">
              <a:spcAft>
                <a:spcPts val="0"/>
              </a:spcAft>
              <a:defRPr/>
            </a:pPr>
            <a:r>
              <a:rPr lang="en-US" dirty="0" smtClean="0">
                <a:solidFill>
                  <a:schemeClr val="tx1">
                    <a:lumMod val="75000"/>
                    <a:lumOff val="25000"/>
                  </a:schemeClr>
                </a:solidFill>
              </a:rPr>
              <a:t>Give opportunities for students to make the connection between the feedback they received and the improvement in their work.</a:t>
            </a:r>
          </a:p>
          <a:p>
            <a:pPr lvl="1" algn="r" fontAlgn="auto">
              <a:spcAft>
                <a:spcPts val="0"/>
              </a:spcAft>
              <a:buFont typeface="Wingdings" pitchFamily="2" charset="2"/>
              <a:buNone/>
              <a:defRPr/>
            </a:pPr>
            <a:r>
              <a:rPr lang="en-US" dirty="0" smtClean="0">
                <a:solidFill>
                  <a:schemeClr val="tx1">
                    <a:lumMod val="75000"/>
                    <a:lumOff val="25000"/>
                  </a:schemeClr>
                </a:solidFill>
              </a:rPr>
              <a:t>~ Susan </a:t>
            </a:r>
            <a:r>
              <a:rPr lang="en-US" dirty="0" err="1" smtClean="0">
                <a:solidFill>
                  <a:schemeClr val="tx1">
                    <a:lumMod val="75000"/>
                    <a:lumOff val="25000"/>
                  </a:schemeClr>
                </a:solidFill>
              </a:rPr>
              <a:t>Brookhart</a:t>
            </a:r>
            <a:endParaRPr lang="en-US" dirty="0">
              <a:solidFill>
                <a:schemeClr val="tx1">
                  <a:lumMod val="75000"/>
                  <a:lumOff val="25000"/>
                </a:schemeClr>
              </a:solidFill>
            </a:endParaRPr>
          </a:p>
        </p:txBody>
      </p:sp>
      <p:pic>
        <p:nvPicPr>
          <p:cNvPr id="10242" name="Picture 2" descr="C:\Documents and Settings\rjadams\Local Settings\Temporary Internet Files\Content.IE5\E76327I1\MPj04393190000[1].jpg"/>
          <p:cNvPicPr>
            <a:picLocks noChangeAspect="1" noChangeArrowheads="1"/>
          </p:cNvPicPr>
          <p:nvPr/>
        </p:nvPicPr>
        <p:blipFill>
          <a:blip r:embed="rId2"/>
          <a:srcRect/>
          <a:stretch>
            <a:fillRect/>
          </a:stretch>
        </p:blipFill>
        <p:spPr bwMode="auto">
          <a:xfrm>
            <a:off x="6477000" y="1801813"/>
            <a:ext cx="1890568" cy="166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Attaining Excellence</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solidFill>
                  <a:schemeClr val="tx1">
                    <a:lumMod val="75000"/>
                    <a:lumOff val="25000"/>
                  </a:schemeClr>
                </a:solidFill>
              </a:rPr>
              <a:t>“Students must have routine access to the </a:t>
            </a:r>
            <a:r>
              <a:rPr lang="en-US" b="1" dirty="0" smtClean="0">
                <a:solidFill>
                  <a:schemeClr val="tx1">
                    <a:lumMod val="75000"/>
                    <a:lumOff val="25000"/>
                  </a:schemeClr>
                </a:solidFill>
              </a:rPr>
              <a:t>criteria and standards</a:t>
            </a:r>
            <a:r>
              <a:rPr lang="en-US" dirty="0" smtClean="0">
                <a:solidFill>
                  <a:schemeClr val="tx1">
                    <a:lumMod val="75000"/>
                    <a:lumOff val="25000"/>
                  </a:schemeClr>
                </a:solidFill>
              </a:rPr>
              <a:t> for the task they need to master; they must have </a:t>
            </a:r>
            <a:r>
              <a:rPr lang="en-US" b="1" dirty="0" smtClean="0">
                <a:solidFill>
                  <a:schemeClr val="tx1">
                    <a:lumMod val="75000"/>
                    <a:lumOff val="25000"/>
                  </a:schemeClr>
                </a:solidFill>
              </a:rPr>
              <a:t>feedback</a:t>
            </a:r>
            <a:r>
              <a:rPr lang="en-US" dirty="0" smtClean="0">
                <a:solidFill>
                  <a:schemeClr val="tx1">
                    <a:lumMod val="75000"/>
                    <a:lumOff val="25000"/>
                  </a:schemeClr>
                </a:solidFill>
              </a:rPr>
              <a:t> in their attempts to master those tasks; and they must have </a:t>
            </a:r>
            <a:r>
              <a:rPr lang="en-US" b="1" dirty="0" smtClean="0">
                <a:solidFill>
                  <a:schemeClr val="tx1">
                    <a:lumMod val="75000"/>
                    <a:lumOff val="25000"/>
                  </a:schemeClr>
                </a:solidFill>
              </a:rPr>
              <a:t>opportunities to use the feedback to revise work and resubmit it </a:t>
            </a:r>
            <a:r>
              <a:rPr lang="en-US" dirty="0" smtClean="0">
                <a:solidFill>
                  <a:schemeClr val="tx1">
                    <a:lumMod val="75000"/>
                    <a:lumOff val="25000"/>
                  </a:schemeClr>
                </a:solidFill>
              </a:rPr>
              <a:t>for evaluation against the standard.  </a:t>
            </a:r>
            <a:r>
              <a:rPr lang="en-US" b="1" dirty="0" smtClean="0">
                <a:solidFill>
                  <a:schemeClr val="accent2">
                    <a:lumMod val="60000"/>
                    <a:lumOff val="40000"/>
                  </a:schemeClr>
                </a:solidFill>
              </a:rPr>
              <a:t>Excellence is attained by such cycles of model-practice-perform-feedback-perform</a:t>
            </a:r>
            <a:r>
              <a:rPr lang="en-US" dirty="0" smtClean="0">
                <a:solidFill>
                  <a:schemeClr val="tx1">
                    <a:lumMod val="75000"/>
                    <a:lumOff val="25000"/>
                  </a:schemeClr>
                </a:solidFill>
              </a:rPr>
              <a:t>.”</a:t>
            </a:r>
          </a:p>
          <a:p>
            <a:pPr algn="r" fontAlgn="auto">
              <a:spcAft>
                <a:spcPts val="0"/>
              </a:spcAft>
              <a:buFont typeface="Wingdings" pitchFamily="2" charset="2"/>
              <a:buNone/>
              <a:defRPr/>
            </a:pPr>
            <a:r>
              <a:rPr lang="en-US" dirty="0" smtClean="0">
                <a:solidFill>
                  <a:schemeClr val="tx1">
                    <a:lumMod val="75000"/>
                    <a:lumOff val="25000"/>
                  </a:schemeClr>
                </a:solidFill>
              </a:rPr>
              <a:t>~ Grant Wiggins</a:t>
            </a:r>
            <a:endParaRPr lang="en-US"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76400" y="274638"/>
            <a:ext cx="7272338" cy="1338262"/>
          </a:xfrm>
        </p:spPr>
        <p:txBody>
          <a:bodyPr/>
          <a:lstStyle/>
          <a:p>
            <a:r>
              <a:rPr lang="en-US" dirty="0" smtClean="0"/>
              <a:t>Feedback Levels</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75000"/>
                    <a:lumOff val="25000"/>
                  </a:schemeClr>
                </a:solidFill>
              </a:rPr>
              <a:t>Feedback may be directed at one of four levels:</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task </a:t>
            </a:r>
          </a:p>
          <a:p>
            <a:pPr marL="1022350" lvl="2" indent="-457200" fontAlgn="auto">
              <a:spcAft>
                <a:spcPts val="0"/>
              </a:spcAft>
              <a:buFont typeface="Wingdings" pitchFamily="2" charset="2"/>
              <a:buNone/>
              <a:defRPr/>
            </a:pPr>
            <a:r>
              <a:rPr lang="en-US" dirty="0" smtClean="0">
                <a:solidFill>
                  <a:schemeClr val="accent6">
                    <a:lumMod val="75000"/>
                  </a:schemeClr>
                </a:solidFill>
              </a:rPr>
              <a:t>        “The best task-level feedback corrects flawed interpretations rather than a lack of knowledge and helps students focus on using strategies to achieve their learning goals.”  ~ Center on Instruction</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processing of the task ~ facilitating depth in learning (encouraging students’ use of strategies to check their work, recognize errors, and self-correct)</a:t>
            </a:r>
          </a:p>
          <a:p>
            <a:pPr marL="739775" lvl="1" indent="-457200" fontAlgn="auto">
              <a:spcAft>
                <a:spcPts val="0"/>
              </a:spcAft>
              <a:buFont typeface="+mj-lt"/>
              <a:buAutoNum type="arabicPeriod"/>
              <a:defRPr/>
            </a:pPr>
            <a:r>
              <a:rPr lang="en-US" dirty="0" smtClean="0">
                <a:solidFill>
                  <a:schemeClr val="tx1">
                    <a:lumMod val="75000"/>
                    <a:lumOff val="25000"/>
                  </a:schemeClr>
                </a:solidFill>
              </a:rPr>
              <a:t>Self-regulation ~ helping students internalize the practice of self-monitoring their learning and work.</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student as an individual ~ least effective feedback</a:t>
            </a:r>
            <a:endParaRPr lang="en-US" dirty="0">
              <a:solidFill>
                <a:schemeClr val="tx1">
                  <a:lumMod val="75000"/>
                  <a:lumOff val="25000"/>
                </a:schemeClr>
              </a:solidFill>
            </a:endParaRPr>
          </a:p>
        </p:txBody>
      </p:sp>
      <p:pic>
        <p:nvPicPr>
          <p:cNvPr id="11266" name="Picture 2" descr="C:\Documents and Settings\rjadams\Local Settings\Temporary Internet Files\Content.IE5\E76327I1\MPj03994020000[1].jpg"/>
          <p:cNvPicPr>
            <a:picLocks noChangeAspect="1" noChangeArrowheads="1"/>
          </p:cNvPicPr>
          <p:nvPr/>
        </p:nvPicPr>
        <p:blipFill>
          <a:blip r:embed="rId2"/>
          <a:srcRect/>
          <a:stretch>
            <a:fillRect/>
          </a:stretch>
        </p:blipFill>
        <p:spPr bwMode="auto">
          <a:xfrm>
            <a:off x="1329804" y="304800"/>
            <a:ext cx="1413396" cy="1413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52" name="AutoShape 36"/>
          <p:cNvSpPr>
            <a:spLocks noChangeArrowheads="1"/>
          </p:cNvSpPr>
          <p:nvPr/>
        </p:nvSpPr>
        <p:spPr bwMode="auto">
          <a:xfrm>
            <a:off x="2105026" y="685800"/>
            <a:ext cx="871200" cy="914400"/>
          </a:xfrm>
          <a:custGeom>
            <a:avLst/>
            <a:gdLst>
              <a:gd name="G0" fmla="+- 3975 0 0"/>
              <a:gd name="G1" fmla="+- 21600 0 3975"/>
              <a:gd name="G2" fmla="+- 21600 0 39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75" y="10800"/>
                </a:moveTo>
                <a:cubicBezTo>
                  <a:pt x="3975" y="14569"/>
                  <a:pt x="7031" y="17625"/>
                  <a:pt x="10800" y="17625"/>
                </a:cubicBezTo>
                <a:cubicBezTo>
                  <a:pt x="14569" y="17625"/>
                  <a:pt x="17625" y="14569"/>
                  <a:pt x="17625" y="10800"/>
                </a:cubicBezTo>
                <a:cubicBezTo>
                  <a:pt x="17625" y="7031"/>
                  <a:pt x="14569" y="3975"/>
                  <a:pt x="10800" y="3975"/>
                </a:cubicBezTo>
                <a:cubicBezTo>
                  <a:pt x="7031" y="3975"/>
                  <a:pt x="3975" y="7031"/>
                  <a:pt x="3975" y="10800"/>
                </a:cubicBez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endParaRPr lang="en-US" sz="1200">
              <a:solidFill>
                <a:schemeClr val="tx1"/>
              </a:solidFill>
              <a:latin typeface="Times New Roman" charset="0"/>
              <a:ea typeface="Times New Roman" charset="0"/>
            </a:endParaRPr>
          </a:p>
        </p:txBody>
      </p:sp>
      <p:sp>
        <p:nvSpPr>
          <p:cNvPr id="34853" name="AutoShape 37"/>
          <p:cNvSpPr>
            <a:spLocks noChangeArrowheads="1"/>
          </p:cNvSpPr>
          <p:nvPr/>
        </p:nvSpPr>
        <p:spPr bwMode="auto">
          <a:xfrm>
            <a:off x="3257550" y="933450"/>
            <a:ext cx="866775" cy="371475"/>
          </a:xfrm>
          <a:prstGeom prst="rightArrow">
            <a:avLst>
              <a:gd name="adj1" fmla="val 50000"/>
              <a:gd name="adj2" fmla="val 58333"/>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a:p>
        </p:txBody>
      </p:sp>
      <p:sp>
        <p:nvSpPr>
          <p:cNvPr id="34854" name="AutoShape 38"/>
          <p:cNvSpPr>
            <a:spLocks noChangeArrowheads="1"/>
          </p:cNvSpPr>
          <p:nvPr/>
        </p:nvSpPr>
        <p:spPr bwMode="auto">
          <a:xfrm>
            <a:off x="4124325" y="720836"/>
            <a:ext cx="1943100" cy="768128"/>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dirty="0">
                <a:solidFill>
                  <a:schemeClr val="tx1"/>
                </a:solidFill>
                <a:latin typeface="Cambria" charset="0"/>
                <a:ea typeface="Times New Roman" charset="0"/>
              </a:rPr>
              <a:t>To reduce discrepancies between current understandings / performance and a desired goal</a:t>
            </a:r>
          </a:p>
        </p:txBody>
      </p:sp>
      <p:cxnSp>
        <p:nvCxnSpPr>
          <p:cNvPr id="34855" name="AutoShape 39"/>
          <p:cNvCxnSpPr>
            <a:cxnSpLocks noChangeShapeType="1"/>
          </p:cNvCxnSpPr>
          <p:nvPr/>
        </p:nvCxnSpPr>
        <p:spPr bwMode="auto">
          <a:xfrm rot="5400000">
            <a:off x="4911503" y="1686691"/>
            <a:ext cx="368745" cy="1588"/>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56" name="Oval 40"/>
          <p:cNvSpPr>
            <a:spLocks noChangeArrowheads="1"/>
          </p:cNvSpPr>
          <p:nvPr/>
        </p:nvSpPr>
        <p:spPr bwMode="auto">
          <a:xfrm>
            <a:off x="3430191" y="1871064"/>
            <a:ext cx="3328986" cy="2697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dirty="0">
                <a:solidFill>
                  <a:schemeClr val="bg1"/>
                </a:solidFill>
                <a:latin typeface="Cambria" charset="0"/>
                <a:ea typeface="Times New Roman" charset="0"/>
              </a:rPr>
              <a:t>The Discrepancy Can Be Reduced By</a:t>
            </a:r>
            <a:endParaRPr lang="en-US" sz="1000" b="1" dirty="0">
              <a:solidFill>
                <a:schemeClr val="bg1"/>
              </a:solidFill>
              <a:latin typeface="Times New Roman" charset="0"/>
              <a:ea typeface="Times New Roman" charset="0"/>
            </a:endParaRPr>
          </a:p>
        </p:txBody>
      </p:sp>
      <p:sp>
        <p:nvSpPr>
          <p:cNvPr id="34857" name="Rectangle 41"/>
          <p:cNvSpPr>
            <a:spLocks noChangeArrowheads="1"/>
          </p:cNvSpPr>
          <p:nvPr/>
        </p:nvSpPr>
        <p:spPr bwMode="auto">
          <a:xfrm>
            <a:off x="2257425" y="2598028"/>
            <a:ext cx="2543175" cy="1057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u="sng" dirty="0">
                <a:solidFill>
                  <a:schemeClr val="tx1"/>
                </a:solidFill>
                <a:latin typeface="Cambria" charset="0"/>
                <a:ea typeface="Times New Roman" charset="0"/>
              </a:rPr>
              <a:t>Teachers</a:t>
            </a:r>
          </a:p>
          <a:p>
            <a:pPr algn="ctr" defTabSz="914400">
              <a:defRPr/>
            </a:pPr>
            <a:r>
              <a:rPr lang="en-US" sz="1000" dirty="0">
                <a:solidFill>
                  <a:schemeClr val="tx1"/>
                </a:solidFill>
                <a:latin typeface="Cambria" charset="0"/>
                <a:ea typeface="Times New Roman" charset="0"/>
              </a:rPr>
              <a:t>Providing appropriate challenging and specific goals</a:t>
            </a:r>
          </a:p>
          <a:p>
            <a:pPr algn="ctr" defTabSz="914400">
              <a:defRPr/>
            </a:pPr>
            <a:r>
              <a:rPr lang="en-US" sz="1000" dirty="0">
                <a:solidFill>
                  <a:schemeClr val="tx1"/>
                </a:solidFill>
                <a:latin typeface="Cambria" charset="0"/>
                <a:ea typeface="Times New Roman" charset="0"/>
              </a:rPr>
              <a:t>OR</a:t>
            </a:r>
          </a:p>
          <a:p>
            <a:pPr algn="ctr" defTabSz="914400">
              <a:defRPr/>
            </a:pPr>
            <a:r>
              <a:rPr lang="en-US" sz="1000" dirty="0">
                <a:solidFill>
                  <a:schemeClr val="tx1"/>
                </a:solidFill>
                <a:latin typeface="Cambria" charset="0"/>
                <a:ea typeface="Times New Roman" charset="0"/>
              </a:rPr>
              <a:t>Assisting students to reach them through affective strategies</a:t>
            </a:r>
            <a:endParaRPr lang="en-US" sz="1000" dirty="0">
              <a:solidFill>
                <a:schemeClr val="tx1"/>
              </a:solidFill>
              <a:latin typeface="Times New Roman" charset="0"/>
              <a:ea typeface="Times New Roman" charset="0"/>
            </a:endParaRPr>
          </a:p>
        </p:txBody>
      </p:sp>
      <p:sp>
        <p:nvSpPr>
          <p:cNvPr id="34858" name="Rectangle 42"/>
          <p:cNvSpPr>
            <a:spLocks noChangeArrowheads="1"/>
          </p:cNvSpPr>
          <p:nvPr/>
        </p:nvSpPr>
        <p:spPr bwMode="auto">
          <a:xfrm>
            <a:off x="5400675" y="2598028"/>
            <a:ext cx="2447925" cy="1057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u="sng" dirty="0">
                <a:solidFill>
                  <a:srgbClr val="000000"/>
                </a:solidFill>
                <a:latin typeface="Cambria" charset="0"/>
                <a:ea typeface="Times New Roman" charset="0"/>
              </a:rPr>
              <a:t>Students</a:t>
            </a:r>
          </a:p>
          <a:p>
            <a:pPr algn="ctr" defTabSz="914400">
              <a:defRPr/>
            </a:pPr>
            <a:r>
              <a:rPr lang="en-US" sz="1000" dirty="0">
                <a:solidFill>
                  <a:schemeClr val="tx1"/>
                </a:solidFill>
                <a:latin typeface="Cambria" charset="0"/>
                <a:ea typeface="Times New Roman" charset="0"/>
              </a:rPr>
              <a:t>Increased effort and employment of more effective strategies</a:t>
            </a:r>
            <a:endParaRPr lang="en-US" sz="1000" dirty="0">
              <a:solidFill>
                <a:schemeClr val="tx1"/>
              </a:solidFill>
              <a:latin typeface="Times New Roman" charset="0"/>
              <a:ea typeface="Times New Roman" charset="0"/>
            </a:endParaRPr>
          </a:p>
          <a:p>
            <a:pPr algn="ctr" defTabSz="914400">
              <a:defRPr/>
            </a:pPr>
            <a:r>
              <a:rPr lang="en-US" sz="1000" dirty="0">
                <a:solidFill>
                  <a:schemeClr val="tx1"/>
                </a:solidFill>
                <a:latin typeface="Cambria" charset="0"/>
                <a:ea typeface="Times New Roman" charset="0"/>
              </a:rPr>
              <a:t>OR</a:t>
            </a:r>
          </a:p>
          <a:p>
            <a:pPr algn="ctr" defTabSz="914400">
              <a:defRPr/>
            </a:pPr>
            <a:r>
              <a:rPr lang="en-US" sz="1000" dirty="0">
                <a:solidFill>
                  <a:schemeClr val="tx1"/>
                </a:solidFill>
                <a:latin typeface="Cambria" charset="0"/>
                <a:ea typeface="Times New Roman" charset="0"/>
              </a:rPr>
              <a:t>Abandoning, blurring or lowering the goals</a:t>
            </a:r>
            <a:endParaRPr lang="en-US" sz="1000" dirty="0">
              <a:solidFill>
                <a:schemeClr val="tx1"/>
              </a:solidFill>
              <a:latin typeface="Times New Roman" charset="0"/>
              <a:ea typeface="Times New Roman" charset="0"/>
            </a:endParaRPr>
          </a:p>
        </p:txBody>
      </p:sp>
      <p:cxnSp>
        <p:nvCxnSpPr>
          <p:cNvPr id="34859" name="AutoShape 43"/>
          <p:cNvCxnSpPr>
            <a:cxnSpLocks noChangeShapeType="1"/>
            <a:stCxn id="34856" idx="4"/>
            <a:endCxn id="34857" idx="0"/>
          </p:cNvCxnSpPr>
          <p:nvPr/>
        </p:nvCxnSpPr>
        <p:spPr bwMode="auto">
          <a:xfrm rot="5400000">
            <a:off x="4083249" y="1586592"/>
            <a:ext cx="457201" cy="1565671"/>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0" name="AutoShape 44"/>
          <p:cNvCxnSpPr>
            <a:cxnSpLocks noChangeShapeType="1"/>
            <a:stCxn id="34856" idx="4"/>
            <a:endCxn id="34858" idx="0"/>
          </p:cNvCxnSpPr>
          <p:nvPr/>
        </p:nvCxnSpPr>
        <p:spPr bwMode="auto">
          <a:xfrm rot="16200000" flipH="1">
            <a:off x="5631061" y="1604450"/>
            <a:ext cx="457201" cy="1529954"/>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61" name="Oval 45"/>
          <p:cNvSpPr>
            <a:spLocks noChangeArrowheads="1"/>
          </p:cNvSpPr>
          <p:nvPr/>
        </p:nvSpPr>
        <p:spPr bwMode="auto">
          <a:xfrm>
            <a:off x="3009900" y="4191000"/>
            <a:ext cx="4019550" cy="457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dirty="0">
                <a:solidFill>
                  <a:srgbClr val="FFFFFF"/>
                </a:solidFill>
                <a:latin typeface="Cambria" charset="0"/>
                <a:ea typeface="Times New Roman" charset="0"/>
              </a:rPr>
              <a:t>EFFECTIVE FEEDBACK ANSWERS THREE QUESTIONS</a:t>
            </a:r>
            <a:endParaRPr lang="en-US" sz="1000" b="1" dirty="0">
              <a:solidFill>
                <a:srgbClr val="FFFFFF"/>
              </a:solidFill>
              <a:latin typeface="Times New Roman" charset="0"/>
              <a:ea typeface="Times New Roman" charset="0"/>
            </a:endParaRPr>
          </a:p>
        </p:txBody>
      </p:sp>
      <p:cxnSp>
        <p:nvCxnSpPr>
          <p:cNvPr id="34862" name="AutoShape 46"/>
          <p:cNvCxnSpPr>
            <a:cxnSpLocks noChangeShapeType="1"/>
            <a:stCxn id="34857" idx="2"/>
            <a:endCxn id="34861" idx="0"/>
          </p:cNvCxnSpPr>
          <p:nvPr/>
        </p:nvCxnSpPr>
        <p:spPr bwMode="auto">
          <a:xfrm rot="16200000" flipH="1">
            <a:off x="4006496" y="3177820"/>
            <a:ext cx="535697" cy="1490662"/>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3" name="AutoShape 47"/>
          <p:cNvCxnSpPr>
            <a:cxnSpLocks noChangeShapeType="1"/>
            <a:stCxn id="34858" idx="2"/>
            <a:endCxn id="34861" idx="0"/>
          </p:cNvCxnSpPr>
          <p:nvPr/>
        </p:nvCxnSpPr>
        <p:spPr bwMode="auto">
          <a:xfrm rot="5400000">
            <a:off x="5554309" y="3120670"/>
            <a:ext cx="535697" cy="1604963"/>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64" name="Rectangle 48"/>
          <p:cNvSpPr>
            <a:spLocks noChangeArrowheads="1"/>
          </p:cNvSpPr>
          <p:nvPr/>
        </p:nvSpPr>
        <p:spPr bwMode="auto">
          <a:xfrm>
            <a:off x="289560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Up</a:t>
            </a:r>
          </a:p>
          <a:p>
            <a:pPr algn="ctr" defTabSz="914400">
              <a:defRPr/>
            </a:pPr>
            <a:r>
              <a:rPr lang="en-US" sz="1000" i="1">
                <a:solidFill>
                  <a:schemeClr val="tx1"/>
                </a:solidFill>
                <a:latin typeface="Cambria" charset="0"/>
                <a:ea typeface="Times New Roman" charset="0"/>
              </a:rPr>
              <a:t>Where am I going?</a:t>
            </a:r>
            <a:endParaRPr lang="en-US" sz="1000" i="1">
              <a:solidFill>
                <a:schemeClr val="tx1"/>
              </a:solidFill>
              <a:latin typeface="Times New Roman" charset="0"/>
              <a:ea typeface="Times New Roman" charset="0"/>
            </a:endParaRPr>
          </a:p>
          <a:p>
            <a:pPr algn="ctr" defTabSz="914400">
              <a:defRPr/>
            </a:pPr>
            <a:r>
              <a:rPr lang="en-US" sz="1000">
                <a:solidFill>
                  <a:schemeClr val="tx1"/>
                </a:solidFill>
                <a:latin typeface="Cambria" charset="0"/>
                <a:ea typeface="Times New Roman" charset="0"/>
              </a:rPr>
              <a:t>(The Goals)</a:t>
            </a:r>
            <a:endParaRPr lang="en-US" sz="1000">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sp>
        <p:nvSpPr>
          <p:cNvPr id="34865" name="Rectangle 49"/>
          <p:cNvSpPr>
            <a:spLocks noChangeArrowheads="1"/>
          </p:cNvSpPr>
          <p:nvPr/>
        </p:nvSpPr>
        <p:spPr bwMode="auto">
          <a:xfrm>
            <a:off x="441960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Back</a:t>
            </a:r>
          </a:p>
          <a:p>
            <a:pPr algn="ctr" defTabSz="914400">
              <a:defRPr/>
            </a:pPr>
            <a:endParaRPr lang="en-US" sz="500" i="1">
              <a:solidFill>
                <a:schemeClr val="tx1"/>
              </a:solidFill>
              <a:latin typeface="Times New Roman" charset="0"/>
              <a:ea typeface="Times New Roman" charset="0"/>
            </a:endParaRPr>
          </a:p>
          <a:p>
            <a:pPr algn="ctr" defTabSz="914400">
              <a:defRPr/>
            </a:pPr>
            <a:r>
              <a:rPr lang="en-US" sz="1000" i="1">
                <a:solidFill>
                  <a:schemeClr val="tx1"/>
                </a:solidFill>
                <a:latin typeface="Cambria" charset="0"/>
                <a:ea typeface="Times New Roman" charset="0"/>
              </a:rPr>
              <a:t>How am I going?</a:t>
            </a:r>
            <a:endParaRPr lang="en-US" sz="1000" i="1">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sp>
        <p:nvSpPr>
          <p:cNvPr id="34866" name="Rectangle 50"/>
          <p:cNvSpPr>
            <a:spLocks noChangeArrowheads="1"/>
          </p:cNvSpPr>
          <p:nvPr/>
        </p:nvSpPr>
        <p:spPr bwMode="auto">
          <a:xfrm>
            <a:off x="592455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Forward</a:t>
            </a:r>
          </a:p>
          <a:p>
            <a:pPr algn="ctr" defTabSz="914400">
              <a:defRPr/>
            </a:pPr>
            <a:endParaRPr lang="en-US" sz="500" i="1">
              <a:solidFill>
                <a:schemeClr val="tx1"/>
              </a:solidFill>
              <a:latin typeface="Times New Roman" charset="0"/>
              <a:ea typeface="Times New Roman" charset="0"/>
            </a:endParaRPr>
          </a:p>
          <a:p>
            <a:pPr algn="ctr" defTabSz="914400">
              <a:defRPr/>
            </a:pPr>
            <a:r>
              <a:rPr lang="en-US" sz="1000" i="1">
                <a:solidFill>
                  <a:schemeClr val="tx1"/>
                </a:solidFill>
                <a:latin typeface="Cambria" charset="0"/>
                <a:ea typeface="Times New Roman" charset="0"/>
              </a:rPr>
              <a:t>Where to next?</a:t>
            </a:r>
            <a:endParaRPr lang="en-US" sz="1000" i="1">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cxnSp>
        <p:nvCxnSpPr>
          <p:cNvPr id="34867" name="AutoShape 51"/>
          <p:cNvCxnSpPr>
            <a:cxnSpLocks noChangeShapeType="1"/>
            <a:stCxn id="34861" idx="4"/>
          </p:cNvCxnSpPr>
          <p:nvPr/>
        </p:nvCxnSpPr>
        <p:spPr bwMode="auto">
          <a:xfrm rot="16200000" flipH="1">
            <a:off x="4752975" y="4914900"/>
            <a:ext cx="561974" cy="28574"/>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8" name="AutoShape 52"/>
          <p:cNvCxnSpPr>
            <a:cxnSpLocks noChangeShapeType="1"/>
          </p:cNvCxnSpPr>
          <p:nvPr/>
        </p:nvCxnSpPr>
        <p:spPr bwMode="auto">
          <a:xfrm rot="10800000" flipV="1">
            <a:off x="3486151" y="4648199"/>
            <a:ext cx="1533525" cy="561975"/>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9" name="AutoShape 53"/>
          <p:cNvCxnSpPr>
            <a:cxnSpLocks noChangeShapeType="1"/>
            <a:stCxn id="34861" idx="4"/>
          </p:cNvCxnSpPr>
          <p:nvPr/>
        </p:nvCxnSpPr>
        <p:spPr bwMode="auto">
          <a:xfrm rot="16200000" flipH="1">
            <a:off x="5510213" y="4157662"/>
            <a:ext cx="561975" cy="154305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85" name="Oval 69"/>
          <p:cNvSpPr>
            <a:spLocks noChangeArrowheads="1"/>
          </p:cNvSpPr>
          <p:nvPr/>
        </p:nvSpPr>
        <p:spPr bwMode="auto">
          <a:xfrm>
            <a:off x="2189984" y="783364"/>
            <a:ext cx="698400" cy="7056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endParaRPr lang="en-US" sz="1200" dirty="0">
              <a:solidFill>
                <a:schemeClr val="tx1"/>
              </a:solidFill>
              <a:latin typeface="Times New Roman" charset="0"/>
              <a:ea typeface="Times New Roman" charset="0"/>
            </a:endParaRPr>
          </a:p>
        </p:txBody>
      </p:sp>
      <p:sp>
        <p:nvSpPr>
          <p:cNvPr id="72" name="TextBox 71"/>
          <p:cNvSpPr txBox="1"/>
          <p:nvPr/>
        </p:nvSpPr>
        <p:spPr>
          <a:xfrm>
            <a:off x="2183524" y="1005384"/>
            <a:ext cx="714220" cy="24622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sz="1000" dirty="0">
                <a:latin typeface="Cambria"/>
                <a:cs typeface="Cambria"/>
              </a:rPr>
              <a:t>PURPOSE</a:t>
            </a:r>
          </a:p>
        </p:txBody>
      </p:sp>
      <p:sp>
        <p:nvSpPr>
          <p:cNvPr id="80" name="TextBox 79"/>
          <p:cNvSpPr txBox="1"/>
          <p:nvPr/>
        </p:nvSpPr>
        <p:spPr>
          <a:xfrm rot="16200000">
            <a:off x="-2593181" y="3140869"/>
            <a:ext cx="6715125" cy="585787"/>
          </a:xfrm>
          <a:prstGeom prst="rect">
            <a:avLst/>
          </a:prstGeom>
          <a:noFill/>
        </p:spPr>
        <p:txBody>
          <a:bodyPr wrap="none">
            <a:spAutoFit/>
          </a:bodyPr>
          <a:lstStyle/>
          <a:p>
            <a:pPr fontAlgn="auto">
              <a:spcBef>
                <a:spcPts val="0"/>
              </a:spcBef>
              <a:spcAft>
                <a:spcPts val="0"/>
              </a:spcAft>
              <a:defRPr/>
            </a:pPr>
            <a:r>
              <a:rPr lang="en-US" sz="3200" cap="small" dirty="0">
                <a:latin typeface="Cambria"/>
                <a:cs typeface="Cambria"/>
              </a:rPr>
              <a:t>Hattie &amp; </a:t>
            </a:r>
            <a:r>
              <a:rPr lang="en-US" sz="3200" cap="small" dirty="0" err="1">
                <a:latin typeface="Cambria"/>
                <a:cs typeface="Cambria"/>
              </a:rPr>
              <a:t>Timperley’s</a:t>
            </a:r>
            <a:r>
              <a:rPr lang="en-US" sz="3200" cap="small" dirty="0">
                <a:latin typeface="Cambria"/>
                <a:cs typeface="Cambria"/>
              </a:rPr>
              <a:t> Feedback Model</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1089025" y="274638"/>
            <a:ext cx="7272338" cy="715962"/>
          </a:xfrm>
        </p:spPr>
        <p:txBody>
          <a:bodyPr/>
          <a:lstStyle/>
          <a:p>
            <a:r>
              <a:rPr lang="en-US" smtClean="0"/>
              <a:t>References</a:t>
            </a:r>
          </a:p>
        </p:txBody>
      </p:sp>
      <p:sp>
        <p:nvSpPr>
          <p:cNvPr id="3" name="Content Placeholder 2"/>
          <p:cNvSpPr>
            <a:spLocks noGrp="1"/>
          </p:cNvSpPr>
          <p:nvPr>
            <p:ph idx="1"/>
          </p:nvPr>
        </p:nvSpPr>
        <p:spPr>
          <a:xfrm>
            <a:off x="1089025" y="1143000"/>
            <a:ext cx="7750175" cy="5284788"/>
          </a:xfrm>
        </p:spPr>
        <p:txBody>
          <a:bodyPr rtlCol="0">
            <a:normAutofit fontScale="70000" lnSpcReduction="20000"/>
          </a:bodyPr>
          <a:lstStyle/>
          <a:p>
            <a:pPr fontAlgn="auto">
              <a:spcAft>
                <a:spcPts val="0"/>
              </a:spcAft>
              <a:defRPr/>
            </a:pPr>
            <a:r>
              <a:rPr lang="en-US" dirty="0" err="1" smtClean="0">
                <a:solidFill>
                  <a:schemeClr val="tx1">
                    <a:lumMod val="75000"/>
                    <a:lumOff val="25000"/>
                  </a:schemeClr>
                </a:solidFill>
              </a:rPr>
              <a:t>Bellon</a:t>
            </a:r>
            <a:r>
              <a:rPr lang="en-US" dirty="0" smtClean="0">
                <a:solidFill>
                  <a:schemeClr val="tx1">
                    <a:lumMod val="75000"/>
                    <a:lumOff val="25000"/>
                  </a:schemeClr>
                </a:solidFill>
              </a:rPr>
              <a:t>, Jerry, </a:t>
            </a:r>
            <a:r>
              <a:rPr lang="en-US" dirty="0" err="1" smtClean="0">
                <a:solidFill>
                  <a:schemeClr val="tx1">
                    <a:lumMod val="75000"/>
                    <a:lumOff val="25000"/>
                  </a:schemeClr>
                </a:solidFill>
              </a:rPr>
              <a:t>Bellon</a:t>
            </a:r>
            <a:r>
              <a:rPr lang="en-US" dirty="0" smtClean="0">
                <a:solidFill>
                  <a:schemeClr val="tx1">
                    <a:lumMod val="75000"/>
                    <a:lumOff val="25000"/>
                  </a:schemeClr>
                </a:solidFill>
              </a:rPr>
              <a:t>, </a:t>
            </a:r>
            <a:r>
              <a:rPr lang="en-US" dirty="0" err="1" smtClean="0">
                <a:solidFill>
                  <a:schemeClr val="tx1">
                    <a:lumMod val="75000"/>
                    <a:lumOff val="25000"/>
                  </a:schemeClr>
                </a:solidFill>
              </a:rPr>
              <a:t>Elner</a:t>
            </a:r>
            <a:r>
              <a:rPr lang="en-US" dirty="0" smtClean="0">
                <a:solidFill>
                  <a:schemeClr val="tx1">
                    <a:lumMod val="75000"/>
                    <a:lumOff val="25000"/>
                  </a:schemeClr>
                </a:solidFill>
              </a:rPr>
              <a:t>, &amp; Blank, Mary Ann.  </a:t>
            </a:r>
            <a:r>
              <a:rPr lang="en-US" u="sng" dirty="0" smtClean="0">
                <a:solidFill>
                  <a:schemeClr val="tx1">
                    <a:lumMod val="75000"/>
                    <a:lumOff val="25000"/>
                  </a:schemeClr>
                </a:solidFill>
              </a:rPr>
              <a:t>Teaching from a Research Knowledge Base: A Development and Renewal Process</a:t>
            </a:r>
            <a:r>
              <a:rPr lang="en-US" dirty="0" smtClean="0">
                <a:solidFill>
                  <a:schemeClr val="tx1">
                    <a:lumMod val="75000"/>
                    <a:lumOff val="25000"/>
                  </a:schemeClr>
                </a:solidFill>
              </a:rPr>
              <a:t>, New York: Macmillan Publishing Company, 1992.</a:t>
            </a:r>
          </a:p>
          <a:p>
            <a:pPr fontAlgn="auto">
              <a:spcAft>
                <a:spcPts val="0"/>
              </a:spcAft>
              <a:defRPr/>
            </a:pPr>
            <a:r>
              <a:rPr lang="en-US" dirty="0" smtClean="0">
                <a:solidFill>
                  <a:schemeClr val="tx1">
                    <a:lumMod val="75000"/>
                    <a:lumOff val="25000"/>
                  </a:schemeClr>
                </a:solidFill>
              </a:rPr>
              <a:t>Black &amp; William, “Inside the Black Box: Raising Standards through Classroom Assessment” Phi Delta </a:t>
            </a:r>
            <a:r>
              <a:rPr lang="en-US" dirty="0" err="1" smtClean="0">
                <a:solidFill>
                  <a:schemeClr val="tx1">
                    <a:lumMod val="75000"/>
                    <a:lumOff val="25000"/>
                  </a:schemeClr>
                </a:solidFill>
              </a:rPr>
              <a:t>Kappan</a:t>
            </a:r>
            <a:r>
              <a:rPr lang="en-US" dirty="0" smtClean="0">
                <a:solidFill>
                  <a:schemeClr val="tx1">
                    <a:lumMod val="75000"/>
                    <a:lumOff val="25000"/>
                  </a:schemeClr>
                </a:solidFill>
              </a:rPr>
              <a:t>, October 1998.</a:t>
            </a:r>
          </a:p>
          <a:p>
            <a:pPr fontAlgn="auto">
              <a:spcAft>
                <a:spcPts val="0"/>
              </a:spcAft>
              <a:defRPr/>
            </a:pPr>
            <a:r>
              <a:rPr lang="en-US" dirty="0" err="1" smtClean="0">
                <a:solidFill>
                  <a:schemeClr val="tx1">
                    <a:lumMod val="75000"/>
                    <a:lumOff val="25000"/>
                  </a:schemeClr>
                </a:solidFill>
              </a:rPr>
              <a:t>Brookhart</a:t>
            </a:r>
            <a:r>
              <a:rPr lang="en-US" dirty="0" smtClean="0">
                <a:solidFill>
                  <a:schemeClr val="tx1">
                    <a:lumMod val="75000"/>
                    <a:lumOff val="25000"/>
                  </a:schemeClr>
                </a:solidFill>
              </a:rPr>
              <a:t>, Susan M.  </a:t>
            </a:r>
            <a:r>
              <a:rPr lang="en-US" u="sng" dirty="0" smtClean="0">
                <a:solidFill>
                  <a:schemeClr val="tx1">
                    <a:lumMod val="75000"/>
                    <a:lumOff val="25000"/>
                  </a:schemeClr>
                </a:solidFill>
              </a:rPr>
              <a:t>How to Give </a:t>
            </a:r>
            <a:r>
              <a:rPr lang="en-US" b="1" u="sng" dirty="0" smtClean="0">
                <a:solidFill>
                  <a:schemeClr val="tx1">
                    <a:lumMod val="75000"/>
                    <a:lumOff val="25000"/>
                  </a:schemeClr>
                </a:solidFill>
              </a:rPr>
              <a:t>Effective </a:t>
            </a:r>
            <a:r>
              <a:rPr lang="en-US" u="sng" dirty="0" smtClean="0">
                <a:solidFill>
                  <a:schemeClr val="tx1">
                    <a:lumMod val="75000"/>
                    <a:lumOff val="25000"/>
                  </a:schemeClr>
                </a:solidFill>
              </a:rPr>
              <a:t>Feedback to Your </a:t>
            </a:r>
            <a:r>
              <a:rPr lang="en-US" dirty="0" smtClean="0">
                <a:solidFill>
                  <a:schemeClr val="tx1">
                    <a:lumMod val="75000"/>
                    <a:lumOff val="25000"/>
                  </a:schemeClr>
                </a:solidFill>
              </a:rPr>
              <a:t>Students.  ASCD, 2008.</a:t>
            </a:r>
          </a:p>
          <a:p>
            <a:pPr fontAlgn="auto">
              <a:spcAft>
                <a:spcPts val="0"/>
              </a:spcAft>
              <a:defRPr/>
            </a:pPr>
            <a:r>
              <a:rPr lang="en-US" dirty="0" smtClean="0">
                <a:solidFill>
                  <a:schemeClr val="tx1">
                    <a:lumMod val="75000"/>
                    <a:lumOff val="25000"/>
                  </a:schemeClr>
                </a:solidFill>
              </a:rPr>
              <a:t>Davies, Anne.  “Involving Students in the Classroom Assessment Process”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smtClean="0">
                <a:solidFill>
                  <a:schemeClr val="tx1">
                    <a:lumMod val="75000"/>
                    <a:lumOff val="25000"/>
                  </a:schemeClr>
                </a:solidFill>
              </a:rPr>
              <a:t>Jackson, Robyn R. </a:t>
            </a:r>
            <a:r>
              <a:rPr lang="en-US" u="sng" dirty="0" smtClean="0">
                <a:solidFill>
                  <a:schemeClr val="tx1">
                    <a:lumMod val="75000"/>
                    <a:lumOff val="25000"/>
                  </a:schemeClr>
                </a:solidFill>
              </a:rPr>
              <a:t>Never Work Harder Than Your Students &amp; Other Principles of Great Teaching</a:t>
            </a:r>
            <a:r>
              <a:rPr lang="en-US" dirty="0" smtClean="0">
                <a:solidFill>
                  <a:schemeClr val="tx1">
                    <a:lumMod val="75000"/>
                    <a:lumOff val="25000"/>
                  </a:schemeClr>
                </a:solidFill>
              </a:rPr>
              <a:t>.  ASCD, 2009.</a:t>
            </a:r>
          </a:p>
          <a:p>
            <a:pPr fontAlgn="auto">
              <a:spcAft>
                <a:spcPts val="0"/>
              </a:spcAft>
              <a:defRPr/>
            </a:pPr>
            <a:r>
              <a:rPr lang="en-US" dirty="0" smtClean="0">
                <a:solidFill>
                  <a:schemeClr val="tx1">
                    <a:lumMod val="75000"/>
                    <a:lumOff val="25000"/>
                  </a:schemeClr>
                </a:solidFill>
              </a:rPr>
              <a:t>Marzano(1), Robert.  </a:t>
            </a:r>
            <a:r>
              <a:rPr lang="en-US" u="sng" dirty="0" smtClean="0">
                <a:solidFill>
                  <a:schemeClr val="tx1">
                    <a:lumMod val="75000"/>
                    <a:lumOff val="25000"/>
                  </a:schemeClr>
                </a:solidFill>
              </a:rPr>
              <a:t>Classroom Instruction that Works</a:t>
            </a:r>
            <a:r>
              <a:rPr lang="en-US" dirty="0" smtClean="0">
                <a:solidFill>
                  <a:schemeClr val="tx1">
                    <a:lumMod val="75000"/>
                    <a:lumOff val="25000"/>
                  </a:schemeClr>
                </a:solidFill>
              </a:rPr>
              <a:t>.  ASCD, 2001.</a:t>
            </a:r>
          </a:p>
          <a:p>
            <a:pPr fontAlgn="auto">
              <a:spcAft>
                <a:spcPts val="0"/>
              </a:spcAft>
              <a:defRPr/>
            </a:pPr>
            <a:r>
              <a:rPr lang="en-US" dirty="0" smtClean="0">
                <a:solidFill>
                  <a:schemeClr val="tx1">
                    <a:lumMod val="75000"/>
                    <a:lumOff val="25000"/>
                  </a:schemeClr>
                </a:solidFill>
              </a:rPr>
              <a:t>Marzano(2), Robert. “Designing a Comprehensive Approach to Classroom Assessment.”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89025" y="274638"/>
            <a:ext cx="7272338" cy="715962"/>
          </a:xfrm>
        </p:spPr>
        <p:txBody>
          <a:bodyPr/>
          <a:lstStyle/>
          <a:p>
            <a:r>
              <a:rPr lang="en-US" smtClean="0"/>
              <a:t>References, page 2</a:t>
            </a:r>
          </a:p>
        </p:txBody>
      </p:sp>
      <p:sp>
        <p:nvSpPr>
          <p:cNvPr id="3" name="Content Placeholder 2"/>
          <p:cNvSpPr>
            <a:spLocks noGrp="1"/>
          </p:cNvSpPr>
          <p:nvPr>
            <p:ph idx="1"/>
          </p:nvPr>
        </p:nvSpPr>
        <p:spPr>
          <a:xfrm>
            <a:off x="1089025" y="1143000"/>
            <a:ext cx="7750175" cy="5284788"/>
          </a:xfrm>
        </p:spPr>
        <p:txBody>
          <a:bodyPr rtlCol="0">
            <a:normAutofit fontScale="70000" lnSpcReduction="20000"/>
          </a:bodyPr>
          <a:lstStyle/>
          <a:p>
            <a:pPr fontAlgn="auto">
              <a:spcAft>
                <a:spcPts val="0"/>
              </a:spcAft>
              <a:defRPr/>
            </a:pPr>
            <a:r>
              <a:rPr lang="en-US" dirty="0" smtClean="0">
                <a:solidFill>
                  <a:schemeClr val="tx1">
                    <a:lumMod val="75000"/>
                    <a:lumOff val="25000"/>
                  </a:schemeClr>
                </a:solidFill>
              </a:rPr>
              <a:t>Marzano(3), Robert.  </a:t>
            </a:r>
            <a:r>
              <a:rPr lang="en-US" u="sng" dirty="0" smtClean="0">
                <a:solidFill>
                  <a:schemeClr val="tx1">
                    <a:lumMod val="75000"/>
                    <a:lumOff val="25000"/>
                  </a:schemeClr>
                </a:solidFill>
              </a:rPr>
              <a:t>What Works in Schools: Translating Research into Action</a:t>
            </a:r>
            <a:r>
              <a:rPr lang="en-US" dirty="0" smtClean="0">
                <a:solidFill>
                  <a:schemeClr val="tx1">
                    <a:lumMod val="75000"/>
                    <a:lumOff val="25000"/>
                  </a:schemeClr>
                </a:solidFill>
              </a:rPr>
              <a:t>.  ASCD, 2003.</a:t>
            </a:r>
          </a:p>
          <a:p>
            <a:pPr fontAlgn="auto">
              <a:spcAft>
                <a:spcPts val="0"/>
              </a:spcAft>
              <a:defRPr/>
            </a:pPr>
            <a:r>
              <a:rPr lang="en-US" dirty="0" smtClean="0">
                <a:solidFill>
                  <a:schemeClr val="tx1">
                    <a:lumMod val="75000"/>
                    <a:lumOff val="25000"/>
                  </a:schemeClr>
                </a:solidFill>
              </a:rPr>
              <a:t>Miser, W. Fred.  “Giving Effective Feedback”</a:t>
            </a:r>
          </a:p>
          <a:p>
            <a:pPr fontAlgn="auto">
              <a:spcAft>
                <a:spcPts val="0"/>
              </a:spcAft>
              <a:defRPr/>
            </a:pPr>
            <a:r>
              <a:rPr lang="en-US" dirty="0" smtClean="0">
                <a:solidFill>
                  <a:schemeClr val="tx1">
                    <a:lumMod val="75000"/>
                    <a:lumOff val="25000"/>
                  </a:schemeClr>
                </a:solidFill>
              </a:rPr>
              <a:t>“Providing Students with Effective Feedback” Academic Leadership LIVE: The Online Journal; Volume 4, Issue 4, February 12, 2007.</a:t>
            </a:r>
          </a:p>
          <a:p>
            <a:pPr fontAlgn="auto">
              <a:spcAft>
                <a:spcPts val="0"/>
              </a:spcAft>
              <a:defRPr/>
            </a:pPr>
            <a:r>
              <a:rPr lang="en-US" dirty="0" smtClean="0">
                <a:solidFill>
                  <a:schemeClr val="tx1">
                    <a:lumMod val="75000"/>
                    <a:lumOff val="25000"/>
                  </a:schemeClr>
                </a:solidFill>
              </a:rPr>
              <a:t>Reeves, Douglas.  “Challenges and Choices: The Role of Educational Leaders in Effective Assessment.”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err="1" smtClean="0">
                <a:solidFill>
                  <a:schemeClr val="tx1">
                    <a:lumMod val="75000"/>
                    <a:lumOff val="25000"/>
                  </a:schemeClr>
                </a:solidFill>
              </a:rPr>
              <a:t>Stiggins</a:t>
            </a:r>
            <a:r>
              <a:rPr lang="en-US" dirty="0" smtClean="0">
                <a:solidFill>
                  <a:schemeClr val="tx1">
                    <a:lumMod val="75000"/>
                    <a:lumOff val="25000"/>
                  </a:schemeClr>
                </a:solidFill>
              </a:rPr>
              <a:t>, Rick.  “Assessment </a:t>
            </a:r>
            <a:r>
              <a:rPr lang="en-US" i="1" dirty="0" smtClean="0">
                <a:solidFill>
                  <a:schemeClr val="tx1">
                    <a:lumMod val="75000"/>
                    <a:lumOff val="25000"/>
                  </a:schemeClr>
                </a:solidFill>
              </a:rPr>
              <a:t>for</a:t>
            </a:r>
            <a:r>
              <a:rPr lang="en-US" dirty="0" smtClean="0">
                <a:solidFill>
                  <a:schemeClr val="tx1">
                    <a:lumMod val="75000"/>
                    <a:lumOff val="25000"/>
                  </a:schemeClr>
                </a:solidFill>
              </a:rPr>
              <a:t> Learning: An Essential Foundation of Productive Instruction.”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smtClean="0">
                <a:solidFill>
                  <a:schemeClr val="tx1">
                    <a:lumMod val="75000"/>
                    <a:lumOff val="25000"/>
                  </a:schemeClr>
                </a:solidFill>
              </a:rPr>
              <a:t>“Synopsis of ‘The Power of Feedback’” by Center on Instruction, 2008.  </a:t>
            </a:r>
            <a:r>
              <a:rPr lang="en-US" i="1" dirty="0" smtClean="0">
                <a:solidFill>
                  <a:schemeClr val="tx1">
                    <a:lumMod val="75000"/>
                    <a:lumOff val="25000"/>
                  </a:schemeClr>
                </a:solidFill>
              </a:rPr>
              <a:t>[Hattie &amp; </a:t>
            </a:r>
            <a:r>
              <a:rPr lang="en-US" i="1" dirty="0" err="1" smtClean="0">
                <a:solidFill>
                  <a:schemeClr val="tx1">
                    <a:lumMod val="75000"/>
                    <a:lumOff val="25000"/>
                  </a:schemeClr>
                </a:solidFill>
              </a:rPr>
              <a:t>Timperley’s</a:t>
            </a:r>
            <a:r>
              <a:rPr lang="en-US" i="1" dirty="0" smtClean="0">
                <a:solidFill>
                  <a:schemeClr val="tx1">
                    <a:lumMod val="75000"/>
                    <a:lumOff val="25000"/>
                  </a:schemeClr>
                </a:solidFill>
              </a:rPr>
              <a:t> research]</a:t>
            </a:r>
          </a:p>
          <a:p>
            <a:pPr fontAlgn="auto">
              <a:spcAft>
                <a:spcPts val="0"/>
              </a:spcAft>
              <a:defRPr/>
            </a:pPr>
            <a:r>
              <a:rPr lang="en-US" dirty="0" smtClean="0">
                <a:solidFill>
                  <a:schemeClr val="tx1">
                    <a:lumMod val="75000"/>
                    <a:lumOff val="25000"/>
                  </a:schemeClr>
                </a:solidFill>
              </a:rPr>
              <a:t>Wiggins, Grant.  </a:t>
            </a:r>
            <a:r>
              <a:rPr lang="en-US" u="sng" dirty="0" smtClean="0">
                <a:solidFill>
                  <a:schemeClr val="tx1">
                    <a:lumMod val="75000"/>
                    <a:lumOff val="25000"/>
                  </a:schemeClr>
                </a:solidFill>
              </a:rPr>
              <a:t>Educative Assessment: Designing Assessments to Inform and Improve Student Performance</a:t>
            </a:r>
            <a:r>
              <a:rPr lang="en-US" dirty="0" smtClean="0">
                <a:solidFill>
                  <a:schemeClr val="tx1">
                    <a:lumMod val="75000"/>
                    <a:lumOff val="25000"/>
                  </a:schemeClr>
                </a:solidFill>
              </a:rPr>
              <a:t>. San Francisco: </a:t>
            </a:r>
            <a:r>
              <a:rPr lang="en-US" dirty="0" err="1" smtClean="0">
                <a:solidFill>
                  <a:schemeClr val="tx1">
                    <a:lumMod val="75000"/>
                    <a:lumOff val="25000"/>
                  </a:schemeClr>
                </a:solidFill>
              </a:rPr>
              <a:t>Jossey</a:t>
            </a:r>
            <a:r>
              <a:rPr lang="en-US" dirty="0" smtClean="0">
                <a:solidFill>
                  <a:schemeClr val="tx1">
                    <a:lumMod val="75000"/>
                    <a:lumOff val="25000"/>
                  </a:schemeClr>
                </a:solidFill>
              </a:rPr>
              <a:t>-Bass Inc., 1998.</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is Feedback?</a:t>
            </a:r>
          </a:p>
        </p:txBody>
      </p:sp>
      <p:sp>
        <p:nvSpPr>
          <p:cNvPr id="17410" name="Content Placeholder 2"/>
          <p:cNvSpPr>
            <a:spLocks noGrp="1"/>
          </p:cNvSpPr>
          <p:nvPr>
            <p:ph idx="1"/>
          </p:nvPr>
        </p:nvSpPr>
        <p:spPr>
          <a:xfrm>
            <a:off x="4267199" y="1295400"/>
            <a:ext cx="4094163" cy="3989387"/>
          </a:xfrm>
        </p:spPr>
        <p:txBody>
          <a:bodyPr/>
          <a:lstStyle/>
          <a:p>
            <a:r>
              <a:rPr lang="en-US" dirty="0" smtClean="0"/>
              <a:t>“Research has shown that effective feedback is not a discrete practice, but </a:t>
            </a:r>
            <a:r>
              <a:rPr lang="en-US" b="1" dirty="0" smtClean="0"/>
              <a:t>an integral part of an instructional dialogue </a:t>
            </a:r>
            <a:r>
              <a:rPr lang="en-US" dirty="0" smtClean="0"/>
              <a:t>between teacher and student, (or between students, or between the student and him/herself).”</a:t>
            </a:r>
          </a:p>
          <a:p>
            <a:pPr algn="r">
              <a:buFont typeface="Wingdings" pitchFamily="2" charset="2"/>
              <a:buNone/>
            </a:pPr>
            <a:endParaRPr lang="en-US" sz="1800" dirty="0" smtClean="0"/>
          </a:p>
          <a:p>
            <a:pPr algn="r">
              <a:buFont typeface="Wingdings" pitchFamily="2" charset="2"/>
              <a:buNone/>
            </a:pPr>
            <a:r>
              <a:rPr lang="en-US" sz="1800" dirty="0" smtClean="0"/>
              <a:t>From “Providing Students with Effective Feedback”</a:t>
            </a:r>
          </a:p>
        </p:txBody>
      </p:sp>
      <p:pic>
        <p:nvPicPr>
          <p:cNvPr id="1026" name="Picture 2" descr="C:\Documents and Settings\rjadams\Local Settings\Temporary Internet Files\Content.IE5\09ANW9EJ\MPj04395600000[1].jpg"/>
          <p:cNvPicPr>
            <a:picLocks noChangeAspect="1" noChangeArrowheads="1"/>
          </p:cNvPicPr>
          <p:nvPr/>
        </p:nvPicPr>
        <p:blipFill>
          <a:blip r:embed="rId3"/>
          <a:srcRect/>
          <a:stretch>
            <a:fillRect/>
          </a:stretch>
        </p:blipFill>
        <p:spPr bwMode="auto">
          <a:xfrm>
            <a:off x="610251" y="1828800"/>
            <a:ext cx="3656948" cy="24414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What is Feedback?</a:t>
            </a:r>
          </a:p>
        </p:txBody>
      </p:sp>
      <p:sp>
        <p:nvSpPr>
          <p:cNvPr id="18434" name="Content Placeholder 2"/>
          <p:cNvSpPr>
            <a:spLocks noGrp="1"/>
          </p:cNvSpPr>
          <p:nvPr>
            <p:ph idx="1"/>
          </p:nvPr>
        </p:nvSpPr>
        <p:spPr/>
        <p:txBody>
          <a:bodyPr/>
          <a:lstStyle/>
          <a:p>
            <a:r>
              <a:rPr lang="en-US" smtClean="0"/>
              <a:t>“Feedback is not about praise or blame, approval or disapproval.  That’s what evaluation is – placing value.  Feedback is value-neutral.  It describes what you did and did not do.”</a:t>
            </a:r>
          </a:p>
          <a:p>
            <a:endParaRPr lang="en-US" smtClean="0"/>
          </a:p>
          <a:p>
            <a:endParaRPr lang="en-US" smtClean="0"/>
          </a:p>
          <a:p>
            <a:pPr algn="r">
              <a:buFont typeface="Wingdings" pitchFamily="2" charset="2"/>
              <a:buNone/>
            </a:pPr>
            <a:r>
              <a:rPr lang="en-US" smtClean="0"/>
              <a:t>~ Grant Wiggins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What is Feedback?</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75000"/>
                    <a:lumOff val="25000"/>
                  </a:schemeClr>
                </a:solidFill>
              </a:rPr>
              <a:t>“Effective feedback, however, shows </a:t>
            </a:r>
            <a:r>
              <a:rPr lang="en-US" b="1" dirty="0" smtClean="0">
                <a:solidFill>
                  <a:schemeClr val="tx1">
                    <a:lumMod val="75000"/>
                    <a:lumOff val="25000"/>
                  </a:schemeClr>
                </a:solidFill>
              </a:rPr>
              <a:t>where we are in relationship to the objectives </a:t>
            </a:r>
            <a:r>
              <a:rPr lang="en-US" b="1" i="1" dirty="0" smtClean="0">
                <a:solidFill>
                  <a:schemeClr val="tx1">
                    <a:lumMod val="75000"/>
                    <a:lumOff val="25000"/>
                  </a:schemeClr>
                </a:solidFill>
              </a:rPr>
              <a:t>and</a:t>
            </a:r>
            <a:r>
              <a:rPr lang="en-US" b="1" dirty="0" smtClean="0">
                <a:solidFill>
                  <a:schemeClr val="tx1">
                    <a:lumMod val="75000"/>
                    <a:lumOff val="25000"/>
                  </a:schemeClr>
                </a:solidFill>
              </a:rPr>
              <a:t> what we need to do to get there</a:t>
            </a:r>
            <a:r>
              <a:rPr lang="en-US" dirty="0" smtClean="0">
                <a:solidFill>
                  <a:schemeClr val="tx1">
                    <a:lumMod val="75000"/>
                    <a:lumOff val="25000"/>
                  </a:schemeClr>
                </a:solidFill>
              </a:rPr>
              <a:t>.  </a:t>
            </a:r>
          </a:p>
          <a:p>
            <a:pPr fontAlgn="auto">
              <a:spcAft>
                <a:spcPts val="0"/>
              </a:spcAft>
              <a:defRPr/>
            </a:pPr>
            <a:r>
              <a:rPr lang="en-US" dirty="0" smtClean="0">
                <a:solidFill>
                  <a:schemeClr val="tx1">
                    <a:lumMod val="75000"/>
                    <a:lumOff val="25000"/>
                  </a:schemeClr>
                </a:solidFill>
              </a:rPr>
              <a:t>“It helps our students see the assignments and tasks we give them as </a:t>
            </a:r>
            <a:r>
              <a:rPr lang="en-US" b="1" dirty="0" smtClean="0">
                <a:solidFill>
                  <a:schemeClr val="tx1">
                    <a:lumMod val="75000"/>
                    <a:lumOff val="25000"/>
                  </a:schemeClr>
                </a:solidFill>
              </a:rPr>
              <a:t>opportunities to learn and grow </a:t>
            </a:r>
            <a:r>
              <a:rPr lang="en-US" dirty="0" smtClean="0">
                <a:solidFill>
                  <a:schemeClr val="tx1">
                    <a:lumMod val="75000"/>
                    <a:lumOff val="25000"/>
                  </a:schemeClr>
                </a:solidFill>
              </a:rPr>
              <a:t>rather than as assaults on their self-concept.  </a:t>
            </a:r>
          </a:p>
          <a:p>
            <a:pPr fontAlgn="auto">
              <a:spcAft>
                <a:spcPts val="0"/>
              </a:spcAft>
              <a:defRPr/>
            </a:pPr>
            <a:r>
              <a:rPr lang="en-US" dirty="0" smtClean="0">
                <a:solidFill>
                  <a:schemeClr val="tx1">
                    <a:lumMod val="75000"/>
                    <a:lumOff val="25000"/>
                  </a:schemeClr>
                </a:solidFill>
              </a:rPr>
              <a:t>“And, effective feedback allows us to tap into a powerful means of not only helping students learn, but </a:t>
            </a:r>
            <a:r>
              <a:rPr lang="en-US" b="1" dirty="0" smtClean="0">
                <a:solidFill>
                  <a:schemeClr val="tx1">
                    <a:lumMod val="75000"/>
                    <a:lumOff val="25000"/>
                  </a:schemeClr>
                </a:solidFill>
              </a:rPr>
              <a:t>helping them get better at learning</a:t>
            </a:r>
            <a:r>
              <a:rPr lang="en-US" dirty="0" smtClean="0">
                <a:solidFill>
                  <a:schemeClr val="tx1">
                    <a:lumMod val="75000"/>
                    <a:lumOff val="25000"/>
                  </a:schemeClr>
                </a:solidFill>
              </a:rPr>
              <a:t>.”</a:t>
            </a:r>
          </a:p>
          <a:p>
            <a:pPr algn="r" fontAlgn="auto">
              <a:spcAft>
                <a:spcPts val="0"/>
              </a:spcAft>
              <a:buFont typeface="Wingdings" pitchFamily="2" charset="2"/>
              <a:buNone/>
              <a:defRPr/>
            </a:pPr>
            <a:r>
              <a:rPr lang="en-US" dirty="0" smtClean="0">
                <a:solidFill>
                  <a:schemeClr val="tx1">
                    <a:lumMod val="75000"/>
                    <a:lumOff val="25000"/>
                  </a:schemeClr>
                </a:solidFill>
              </a:rPr>
              <a:t>~ Robyn R. Jackson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What is Feedback?</a:t>
            </a:r>
          </a:p>
        </p:txBody>
      </p:sp>
      <p:sp>
        <p:nvSpPr>
          <p:cNvPr id="20482" name="Content Placeholder 2"/>
          <p:cNvSpPr>
            <a:spLocks noGrp="1"/>
          </p:cNvSpPr>
          <p:nvPr>
            <p:ph idx="1"/>
          </p:nvPr>
        </p:nvSpPr>
        <p:spPr>
          <a:xfrm>
            <a:off x="775866" y="1371600"/>
            <a:ext cx="4778375" cy="4324350"/>
          </a:xfrm>
        </p:spPr>
        <p:txBody>
          <a:bodyPr/>
          <a:lstStyle/>
          <a:p>
            <a:r>
              <a:rPr lang="en-US" dirty="0" smtClean="0"/>
              <a:t>“Effective feedback not only tells students how they performed, but how to improve the next time they engage the task.  Effective feedback is provided in such a timely manner that the next opportunity to perform the task is measured in seconds, not weeks or months.”</a:t>
            </a:r>
          </a:p>
          <a:p>
            <a:endParaRPr lang="en-US" dirty="0" smtClean="0"/>
          </a:p>
          <a:p>
            <a:pPr algn="r">
              <a:buFont typeface="Wingdings" pitchFamily="2" charset="2"/>
              <a:buNone/>
            </a:pPr>
            <a:r>
              <a:rPr lang="en-US" dirty="0" smtClean="0"/>
              <a:t>~ Douglas Reeves, p. 227</a:t>
            </a:r>
          </a:p>
        </p:txBody>
      </p:sp>
      <p:pic>
        <p:nvPicPr>
          <p:cNvPr id="2051" name="Picture 3" descr="C:\Documents and Settings\rjadams\Local Settings\Temporary Internet Files\Content.IE5\4DAJK5UZ\MPj04088930000[1].jpg"/>
          <p:cNvPicPr>
            <a:picLocks noChangeAspect="1" noChangeArrowheads="1"/>
          </p:cNvPicPr>
          <p:nvPr/>
        </p:nvPicPr>
        <p:blipFill>
          <a:blip r:embed="rId2"/>
          <a:srcRect/>
          <a:stretch>
            <a:fillRect/>
          </a:stretch>
        </p:blipFill>
        <p:spPr bwMode="auto">
          <a:xfrm>
            <a:off x="5574878" y="1481579"/>
            <a:ext cx="2807122" cy="42334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Feedback Focus</a:t>
            </a:r>
          </a:p>
        </p:txBody>
      </p:sp>
      <p:sp>
        <p:nvSpPr>
          <p:cNvPr id="21506" name="Content Placeholder 2"/>
          <p:cNvSpPr>
            <a:spLocks noGrp="1"/>
          </p:cNvSpPr>
          <p:nvPr>
            <p:ph idx="1"/>
          </p:nvPr>
        </p:nvSpPr>
        <p:spPr/>
        <p:txBody>
          <a:bodyPr/>
          <a:lstStyle/>
          <a:p>
            <a:r>
              <a:rPr lang="en-US" sz="3600" smtClean="0"/>
              <a:t>Academic</a:t>
            </a:r>
          </a:p>
          <a:p>
            <a:r>
              <a:rPr lang="en-US" sz="3600" smtClean="0"/>
              <a:t>Behavioral</a:t>
            </a:r>
          </a:p>
        </p:txBody>
      </p:sp>
      <p:pic>
        <p:nvPicPr>
          <p:cNvPr id="3075" name="Picture 3" descr="C:\Documents and Settings\rjadams\Local Settings\Temporary Internet Files\Content.IE5\8RMFILAZ\MPj04394630000[1].jpg"/>
          <p:cNvPicPr>
            <a:picLocks noChangeAspect="1" noChangeArrowheads="1"/>
          </p:cNvPicPr>
          <p:nvPr/>
        </p:nvPicPr>
        <p:blipFill>
          <a:blip r:embed="rId2"/>
          <a:srcRect/>
          <a:stretch>
            <a:fillRect/>
          </a:stretch>
        </p:blipFill>
        <p:spPr bwMode="auto">
          <a:xfrm>
            <a:off x="2362200" y="3422857"/>
            <a:ext cx="3306763" cy="330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rjadams\Local Settings\Temporary Internet Files\Content.IE5\4DAJK5UZ\MPj03089620000[1].jpg"/>
          <p:cNvPicPr>
            <a:picLocks noChangeAspect="1" noChangeArrowheads="1"/>
          </p:cNvPicPr>
          <p:nvPr/>
        </p:nvPicPr>
        <p:blipFill>
          <a:blip r:embed="rId3"/>
          <a:srcRect/>
          <a:stretch>
            <a:fillRect/>
          </a:stretch>
        </p:blipFill>
        <p:spPr bwMode="auto">
          <a:xfrm>
            <a:off x="4800600" y="1362075"/>
            <a:ext cx="4038600" cy="2658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Documents and Settings\rjadams\Local Settings\Temporary Internet Files\Content.IE5\4DAJK5UZ\MPj04383630000[1].jpg"/>
          <p:cNvPicPr>
            <a:picLocks noChangeAspect="1" noChangeArrowheads="1"/>
          </p:cNvPicPr>
          <p:nvPr/>
        </p:nvPicPr>
        <p:blipFill>
          <a:blip r:embed="rId4"/>
          <a:srcRect b="22908"/>
          <a:stretch>
            <a:fillRect/>
          </a:stretch>
        </p:blipFill>
        <p:spPr bwMode="auto">
          <a:xfrm rot="793958">
            <a:off x="5815484" y="3422856"/>
            <a:ext cx="2974848" cy="3435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Primary Purposes of Feedback</a:t>
            </a:r>
          </a:p>
        </p:txBody>
      </p:sp>
      <p:sp>
        <p:nvSpPr>
          <p:cNvPr id="3" name="Content Placeholder 2"/>
          <p:cNvSpPr>
            <a:spLocks noGrp="1"/>
          </p:cNvSpPr>
          <p:nvPr>
            <p:ph idx="1"/>
          </p:nvPr>
        </p:nvSpPr>
        <p:spPr>
          <a:xfrm>
            <a:off x="1089025" y="1905000"/>
            <a:ext cx="7272338" cy="4648200"/>
          </a:xfrm>
        </p:spPr>
        <p:txBody>
          <a:bodyPr rtlCol="0">
            <a:normAutofit lnSpcReduction="10000"/>
          </a:bodyPr>
          <a:lstStyle/>
          <a:p>
            <a:pPr fontAlgn="auto">
              <a:spcAft>
                <a:spcPts val="0"/>
              </a:spcAft>
              <a:defRPr/>
            </a:pPr>
            <a:r>
              <a:rPr lang="en-US" dirty="0" smtClean="0">
                <a:solidFill>
                  <a:schemeClr val="tx1">
                    <a:lumMod val="75000"/>
                    <a:lumOff val="25000"/>
                  </a:schemeClr>
                </a:solidFill>
              </a:rPr>
              <a:t>To keep students on course so they arrive successfully at their predetermined destination.</a:t>
            </a:r>
          </a:p>
          <a:p>
            <a:pPr algn="r" fontAlgn="auto">
              <a:spcAft>
                <a:spcPts val="0"/>
              </a:spcAft>
              <a:buFont typeface="Wingdings" pitchFamily="2" charset="2"/>
              <a:buNone/>
              <a:defRPr/>
            </a:pPr>
            <a:r>
              <a:rPr lang="en-US" dirty="0" smtClean="0">
                <a:solidFill>
                  <a:schemeClr val="tx1">
                    <a:lumMod val="75000"/>
                    <a:lumOff val="25000"/>
                  </a:schemeClr>
                </a:solidFill>
              </a:rPr>
              <a:t>~ W. Fred Miser</a:t>
            </a:r>
          </a:p>
          <a:p>
            <a:pPr fontAlgn="auto">
              <a:spcAft>
                <a:spcPts val="0"/>
              </a:spcAft>
              <a:buFont typeface="Wingdings" pitchFamily="2" charset="2"/>
              <a:buNone/>
              <a:defRPr/>
            </a:pPr>
            <a:r>
              <a:rPr lang="en-US" dirty="0" smtClean="0">
                <a:solidFill>
                  <a:schemeClr val="tx1">
                    <a:lumMod val="75000"/>
                    <a:lumOff val="25000"/>
                  </a:schemeClr>
                </a:solidFill>
              </a:rPr>
              <a:t>“It is one thing to collect feedback about students’ progress, but if you simply collect this feedback and never use it to adjust your instruction, then you are collecting it in vain.  The data you receive from grading your assignments and assessments will give you feedback about the effectiveness of your own instruction.”</a:t>
            </a:r>
          </a:p>
          <a:p>
            <a:pPr algn="r" fontAlgn="auto">
              <a:spcAft>
                <a:spcPts val="0"/>
              </a:spcAft>
              <a:buFont typeface="Wingdings" pitchFamily="2" charset="2"/>
              <a:buNone/>
              <a:defRPr/>
            </a:pPr>
            <a:r>
              <a:rPr lang="en-US" dirty="0" smtClean="0">
                <a:solidFill>
                  <a:schemeClr val="tx1">
                    <a:lumMod val="75000"/>
                    <a:lumOff val="25000"/>
                  </a:schemeClr>
                </a:solidFill>
              </a:rPr>
              <a:t>~ Robyn R. Jackson</a:t>
            </a:r>
          </a:p>
          <a:p>
            <a:pPr fontAlgn="auto">
              <a:spcAft>
                <a:spcPts val="0"/>
              </a:spcAft>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C:\Documents and Settings\rjadams\Local Settings\Temporary Internet Files\Content.IE5\09ANW9EJ\MPj04385520000[1].jpg"/>
          <p:cNvPicPr>
            <a:picLocks noChangeAspect="1" noChangeArrowheads="1"/>
          </p:cNvPicPr>
          <p:nvPr/>
        </p:nvPicPr>
        <p:blipFill>
          <a:blip r:embed="rId2"/>
          <a:srcRect/>
          <a:stretch>
            <a:fillRect/>
          </a:stretch>
        </p:blipFill>
        <p:spPr bwMode="auto">
          <a:xfrm>
            <a:off x="762000" y="2970059"/>
            <a:ext cx="3657599" cy="2744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553" name="Title 1"/>
          <p:cNvSpPr>
            <a:spLocks noGrp="1"/>
          </p:cNvSpPr>
          <p:nvPr>
            <p:ph type="title"/>
          </p:nvPr>
        </p:nvSpPr>
        <p:spPr>
          <a:xfrm>
            <a:off x="762000" y="274638"/>
            <a:ext cx="8001000" cy="1338262"/>
          </a:xfrm>
        </p:spPr>
        <p:txBody>
          <a:bodyPr/>
          <a:lstStyle/>
          <a:p>
            <a:r>
              <a:rPr lang="en-US" dirty="0" smtClean="0"/>
              <a:t>What Does the Research Say?</a:t>
            </a:r>
          </a:p>
        </p:txBody>
      </p:sp>
      <p:sp>
        <p:nvSpPr>
          <p:cNvPr id="5" name="Content Placeholder 4"/>
          <p:cNvSpPr>
            <a:spLocks noGrp="1"/>
          </p:cNvSpPr>
          <p:nvPr>
            <p:ph idx="1"/>
          </p:nvPr>
        </p:nvSpPr>
        <p:spPr>
          <a:xfrm>
            <a:off x="4419599" y="2514600"/>
            <a:ext cx="4343402" cy="3733800"/>
          </a:xfrm>
        </p:spPr>
        <p:txBody>
          <a:bodyPr wrap="square">
            <a:normAutofit fontScale="92500"/>
          </a:bodyPr>
          <a:lstStyle/>
          <a:p>
            <a:r>
              <a:rPr lang="en-US" dirty="0" smtClean="0"/>
              <a:t>grade, socioeconomic status, race, or school setting….</a:t>
            </a:r>
            <a:r>
              <a:rPr lang="en-US" b="1" dirty="0" smtClean="0"/>
              <a:t>When feedback and corrective procedures are used, most students can attain the same level of achievement as the top 20% of students.”</a:t>
            </a:r>
          </a:p>
          <a:p>
            <a:endParaRPr lang="en-US" dirty="0" smtClean="0"/>
          </a:p>
          <a:p>
            <a:r>
              <a:rPr lang="en-US" sz="2200" dirty="0" smtClean="0"/>
              <a:t>~ </a:t>
            </a:r>
            <a:r>
              <a:rPr lang="en-US" sz="2200" dirty="0" err="1" smtClean="0"/>
              <a:t>Bellon</a:t>
            </a:r>
            <a:r>
              <a:rPr lang="en-US" sz="2200" dirty="0" smtClean="0"/>
              <a:t>, </a:t>
            </a:r>
            <a:r>
              <a:rPr lang="en-US" sz="2200" dirty="0" err="1" smtClean="0"/>
              <a:t>Bellon</a:t>
            </a:r>
            <a:r>
              <a:rPr lang="en-US" sz="2200" dirty="0" smtClean="0"/>
              <a:t> &amp; Blank</a:t>
            </a:r>
          </a:p>
        </p:txBody>
      </p:sp>
      <p:sp>
        <p:nvSpPr>
          <p:cNvPr id="8" name="TextBox 7"/>
          <p:cNvSpPr txBox="1"/>
          <p:nvPr/>
        </p:nvSpPr>
        <p:spPr>
          <a:xfrm>
            <a:off x="1066800" y="1390471"/>
            <a:ext cx="7772401" cy="1200329"/>
          </a:xfrm>
          <a:prstGeom prst="rect">
            <a:avLst/>
          </a:prstGeom>
          <a:noFill/>
        </p:spPr>
        <p:txBody>
          <a:bodyPr wrap="square" rtlCol="0">
            <a:spAutoFit/>
          </a:bodyPr>
          <a:lstStyle/>
          <a:p>
            <a:r>
              <a:rPr lang="en-US" sz="2400" dirty="0" smtClean="0">
                <a:solidFill>
                  <a:srgbClr val="404040"/>
                </a:solidFill>
                <a:latin typeface="+mn-lt"/>
              </a:rPr>
              <a:t>“Academic feedback is more strongly and consistently related to achievement than any other teaching behavior….This relationship is consistent regardless of </a:t>
            </a:r>
            <a:endParaRPr lang="en-US"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799</TotalTime>
  <Words>2512</Words>
  <Application>Microsoft Macintosh PowerPoint</Application>
  <PresentationFormat>On-screen Show (4:3)</PresentationFormat>
  <Paragraphs>205</Paragraphs>
  <Slides>29</Slides>
  <Notes>1</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Tradition</vt:lpstr>
      <vt:lpstr>Providing Students with  Effective Feedback</vt:lpstr>
      <vt:lpstr>What is Feedback?</vt:lpstr>
      <vt:lpstr>What is Feedback?</vt:lpstr>
      <vt:lpstr>What is Feedback?</vt:lpstr>
      <vt:lpstr>What is Feedback?</vt:lpstr>
      <vt:lpstr>What is Feedback?</vt:lpstr>
      <vt:lpstr>Feedback Focus</vt:lpstr>
      <vt:lpstr>Primary Purposes of Feedback</vt:lpstr>
      <vt:lpstr>What Does the Research Say?</vt:lpstr>
      <vt:lpstr>What Does the Research Say?</vt:lpstr>
      <vt:lpstr>What Does the Research Say?</vt:lpstr>
      <vt:lpstr>Power of Accurate Feedback </vt:lpstr>
      <vt:lpstr>Characteristics of Feedback</vt:lpstr>
      <vt:lpstr>Essential Elements of Feedback</vt:lpstr>
      <vt:lpstr>1. Recognition of the Desired Goal Includes:</vt:lpstr>
      <vt:lpstr>Methods to Ensure Student Understanding of Learning Goals</vt:lpstr>
      <vt:lpstr>The Language of Assessment</vt:lpstr>
      <vt:lpstr>2. Evidence About Present Position</vt:lpstr>
      <vt:lpstr>3. Ways to Close the Gap between Goals &amp; Current State</vt:lpstr>
      <vt:lpstr>Sharing Feedback</vt:lpstr>
      <vt:lpstr>Feedback Timing</vt:lpstr>
      <vt:lpstr>Amount of Feedback</vt:lpstr>
      <vt:lpstr>Amounts of Feedback</vt:lpstr>
      <vt:lpstr>Strategies to Help Students Learn to Use Feedback</vt:lpstr>
      <vt:lpstr>Attaining Excellence</vt:lpstr>
      <vt:lpstr>Feedback Levels</vt:lpstr>
      <vt:lpstr>Slide 27</vt:lpstr>
      <vt:lpstr>References</vt:lpstr>
      <vt:lpstr>References, page 2</vt:lpstr>
    </vt:vector>
  </TitlesOfParts>
  <Company>Shasta County Office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Students with  Effective Feedback</dc:title>
  <dc:creator>Judy Flores</dc:creator>
  <cp:lastModifiedBy>Teacher</cp:lastModifiedBy>
  <cp:revision>80</cp:revision>
  <cp:lastPrinted>2009-03-05T23:19:29Z</cp:lastPrinted>
  <dcterms:created xsi:type="dcterms:W3CDTF">2013-08-13T20:56:58Z</dcterms:created>
  <dcterms:modified xsi:type="dcterms:W3CDTF">2013-08-13T20:58:17Z</dcterms:modified>
</cp:coreProperties>
</file>